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layfair Display Medium"/>
      <p:regular r:id="rId35"/>
      <p:bold r:id="rId36"/>
      <p:italic r:id="rId37"/>
      <p:boldItalic r:id="rId38"/>
    </p:embeddedFont>
    <p:embeddedFont>
      <p:font typeface="Roboto"/>
      <p:regular r:id="rId39"/>
      <p:bold r:id="rId40"/>
      <p:italic r:id="rId41"/>
      <p:boldItalic r:id="rId42"/>
    </p:embeddedFont>
    <p:embeddedFont>
      <p:font typeface="Playfair Display"/>
      <p:regular r:id="rId43"/>
      <p:bold r:id="rId44"/>
      <p:italic r:id="rId45"/>
      <p:boldItalic r:id="rId46"/>
    </p:embeddedFont>
    <p:embeddedFont>
      <p:font typeface="Nunito"/>
      <p:regular r:id="rId47"/>
      <p:bold r:id="rId48"/>
      <p:italic r:id="rId49"/>
      <p:boldItalic r:id="rId50"/>
    </p:embeddedFont>
    <p:embeddedFont>
      <p:font typeface="Montserrat"/>
      <p:regular r:id="rId51"/>
      <p:bold r:id="rId52"/>
      <p:italic r:id="rId53"/>
      <p:boldItalic r:id="rId54"/>
    </p:embeddedFont>
    <p:embeddedFont>
      <p:font typeface="Oswald SemiBold"/>
      <p:regular r:id="rId55"/>
      <p:bold r:id="rId56"/>
    </p:embeddedFont>
    <p:embeddedFont>
      <p:font typeface="Oswald"/>
      <p:regular r:id="rId57"/>
      <p:bold r:id="rId58"/>
    </p:embeddedFont>
    <p:embeddedFont>
      <p:font typeface="Playfair Display SemiBol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PlayfairDisplay-bold.fntdata"/><Relationship Id="rId43" Type="http://schemas.openxmlformats.org/officeDocument/2006/relationships/font" Target="fonts/PlayfairDisplay-regular.fntdata"/><Relationship Id="rId46" Type="http://schemas.openxmlformats.org/officeDocument/2006/relationships/font" Target="fonts/PlayfairDisplay-boldItalic.fntdata"/><Relationship Id="rId45"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PlayfairDisplayMedium-regular.fntdata"/><Relationship Id="rId34" Type="http://schemas.openxmlformats.org/officeDocument/2006/relationships/slide" Target="slides/slide28.xml"/><Relationship Id="rId37" Type="http://schemas.openxmlformats.org/officeDocument/2006/relationships/font" Target="fonts/PlayfairDisplayMedium-italic.fntdata"/><Relationship Id="rId36" Type="http://schemas.openxmlformats.org/officeDocument/2006/relationships/font" Target="fonts/PlayfairDisplayMedium-bold.fntdata"/><Relationship Id="rId39" Type="http://schemas.openxmlformats.org/officeDocument/2006/relationships/font" Target="fonts/Roboto-regular.fntdata"/><Relationship Id="rId38" Type="http://schemas.openxmlformats.org/officeDocument/2006/relationships/font" Target="fonts/PlayfairDisplayMedium-boldItalic.fntdata"/><Relationship Id="rId62" Type="http://schemas.openxmlformats.org/officeDocument/2006/relationships/font" Target="fonts/PlayfairDisplaySemiBold-boldItalic.fntdata"/><Relationship Id="rId61" Type="http://schemas.openxmlformats.org/officeDocument/2006/relationships/font" Target="fonts/PlayfairDisplay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layfairDisplay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regular.fntdata"/><Relationship Id="rId50" Type="http://schemas.openxmlformats.org/officeDocument/2006/relationships/font" Target="fonts/Nuni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5.xml"/><Relationship Id="rId55" Type="http://schemas.openxmlformats.org/officeDocument/2006/relationships/font" Target="fonts/OswaldSemiBold-regular.fntdata"/><Relationship Id="rId10" Type="http://schemas.openxmlformats.org/officeDocument/2006/relationships/slide" Target="slides/slide4.xml"/><Relationship Id="rId54" Type="http://schemas.openxmlformats.org/officeDocument/2006/relationships/font" Target="fonts/Montserrat-boldItalic.fntdata"/><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OswaldSemiBold-bold.fntdata"/><Relationship Id="rId15" Type="http://schemas.openxmlformats.org/officeDocument/2006/relationships/slide" Target="slides/slide9.xml"/><Relationship Id="rId59" Type="http://schemas.openxmlformats.org/officeDocument/2006/relationships/font" Target="fonts/PlayfairDisplaySemiBold-regular.fntdata"/><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b6fd2084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b6fd2084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b6fd2084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b6fd2084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b6fd20845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fb6fd2084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b6fd2084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b6fd2084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6d973977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6d973977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a7eb6c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a7eb6c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a7eb6ca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fa7eb6ca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a7eb6ca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a7eb6ca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a7eb6ca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a7eb6ca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b37432b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fb37432b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6d973977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6d973977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a7eb6ca7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a7eb6ca7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b6fd2084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fb6fd2084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b4b3120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b4b3120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b4b3120c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b4b3120c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I am going to explain how I used image preprocessing and augmentation techniques to prepare medical images for U-Net training.</a:t>
            </a:r>
            <a:endParaRPr/>
          </a:p>
          <a:p>
            <a:pPr indent="0" lvl="0" marL="0" rtl="0" algn="l">
              <a:lnSpc>
                <a:spcPct val="115000"/>
              </a:lnSpc>
              <a:spcBef>
                <a:spcPts val="1200"/>
              </a:spcBef>
              <a:spcAft>
                <a:spcPts val="0"/>
              </a:spcAft>
              <a:buNone/>
            </a:pPr>
            <a:r>
              <a:rPr lang="en-GB">
                <a:solidFill>
                  <a:schemeClr val="dk1"/>
                </a:solidFill>
              </a:rPr>
              <a:t>the first step is, each image is resized to 512x512 pixels</a:t>
            </a:r>
            <a:endParaRPr>
              <a:solidFill>
                <a:schemeClr val="dk1"/>
              </a:solidFill>
            </a:endParaRPr>
          </a:p>
          <a:p>
            <a:pPr indent="0" lvl="0" marL="0" rtl="0" algn="l">
              <a:lnSpc>
                <a:spcPct val="115000"/>
              </a:lnSpc>
              <a:spcBef>
                <a:spcPts val="1200"/>
              </a:spcBef>
              <a:spcAft>
                <a:spcPts val="0"/>
              </a:spcAft>
              <a:buNone/>
            </a:pPr>
            <a:r>
              <a:rPr lang="en-GB"/>
              <a:t>To improve the model's generalization ability, I applied different augmentation techniques to the images. These included horizontal flipping, adjusting brightness and contrast, and adding noise. These augmentations simulate different real-world scenarios, such as lighting variations, which helps the model become more robust when predicting on new data.</a:t>
            </a:r>
            <a:endParaRPr/>
          </a:p>
          <a:p>
            <a:pPr indent="0" lvl="0" marL="0" rtl="0" algn="l">
              <a:lnSpc>
                <a:spcPct val="115000"/>
              </a:lnSpc>
              <a:spcBef>
                <a:spcPts val="1200"/>
              </a:spcBef>
              <a:spcAft>
                <a:spcPts val="0"/>
              </a:spcAft>
              <a:buNone/>
            </a:pPr>
            <a:r>
              <a:rPr lang="en-GB"/>
              <a:t>Since each image has a corresponding mask that identifies important features, I also had to adjust the mask coordinates during resizing and augmentation. For instance, if an image is flipped horizontally, the corresponding coordinates need to be flipped too. </a:t>
            </a:r>
            <a:endParaRPr/>
          </a:p>
          <a:p>
            <a:pPr indent="0" lvl="0" marL="0" rtl="0" algn="l">
              <a:lnSpc>
                <a:spcPct val="115000"/>
              </a:lnSpc>
              <a:spcBef>
                <a:spcPts val="1200"/>
              </a:spcBef>
              <a:spcAft>
                <a:spcPts val="1200"/>
              </a:spcAft>
              <a:buNone/>
            </a:pPr>
            <a:r>
              <a:rPr lang="en-GB"/>
              <a:t>Once preprocessing is complete, I saved the modified images as .npy files. These files are easier to use during training. </a:t>
            </a:r>
            <a:r>
              <a:rPr lang="en-GB">
                <a:solidFill>
                  <a:schemeClr val="dk1"/>
                </a:solidFill>
              </a:rPr>
              <a:t>After loading the images and masks, I normalized them to improve the model training process.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b4b3120c2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b4b3120c2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GB" sz="1200">
                <a:solidFill>
                  <a:schemeClr val="dk1"/>
                </a:solidFill>
              </a:rPr>
              <a:t>Training a U-Net Model with Attention Mechanism</a:t>
            </a:r>
            <a:endParaRPr b="1" sz="1200">
              <a:solidFill>
                <a:schemeClr val="dk1"/>
              </a:solidFill>
            </a:endParaRPr>
          </a:p>
          <a:p>
            <a:pPr indent="0" lvl="0" marL="0" rtl="0" algn="l">
              <a:lnSpc>
                <a:spcPct val="115000"/>
              </a:lnSpc>
              <a:spcBef>
                <a:spcPts val="1800"/>
              </a:spcBef>
              <a:spcAft>
                <a:spcPts val="0"/>
              </a:spcAft>
              <a:buNone/>
            </a:pPr>
            <a:r>
              <a:rPr lang="en-GB">
                <a:solidFill>
                  <a:schemeClr val="dk1"/>
                </a:solidFill>
              </a:rPr>
              <a:t>First of all, I listed all input files and loaded each preprocessed image. For each image, I also generated a mask using the updated annotation data. The mask marks specific and important regions. To make the images and masks compatible with the U-Net model, I expanded their dimensions. </a:t>
            </a:r>
            <a:endParaRPr>
              <a:solidFill>
                <a:schemeClr val="dk1"/>
              </a:solidFill>
            </a:endParaRPr>
          </a:p>
          <a:p>
            <a:pPr indent="0" lvl="0" marL="0" rtl="0" algn="l">
              <a:lnSpc>
                <a:spcPct val="115000"/>
              </a:lnSpc>
              <a:spcBef>
                <a:spcPts val="1800"/>
              </a:spcBef>
              <a:spcAft>
                <a:spcPts val="0"/>
              </a:spcAft>
              <a:buNone/>
            </a:pPr>
            <a:r>
              <a:rPr lang="en-GB">
                <a:solidFill>
                  <a:schemeClr val="dk1"/>
                </a:solidFill>
              </a:rPr>
              <a:t>I then split the dataset into training and validation sets. 80% of the data was used for training, and the remaining 20% for validation.</a:t>
            </a:r>
            <a:endParaRPr>
              <a:solidFill>
                <a:schemeClr val="dk1"/>
              </a:solidFill>
            </a:endParaRPr>
          </a:p>
          <a:p>
            <a:pPr indent="0" lvl="0" marL="0" rtl="0" algn="l">
              <a:lnSpc>
                <a:spcPct val="115000"/>
              </a:lnSpc>
              <a:spcBef>
                <a:spcPts val="1800"/>
              </a:spcBef>
              <a:spcAft>
                <a:spcPts val="0"/>
              </a:spcAft>
              <a:buNone/>
            </a:pPr>
            <a:r>
              <a:rPr lang="en-GB">
                <a:solidFill>
                  <a:schemeClr val="dk1"/>
                </a:solidFill>
              </a:rPr>
              <a:t>And then, I built a Unet model with attention. The U-Net model consists of an encoder and a decoder, where the encoder extracts features at multiple levels of detail. By increasing the model depth, we capture more complex features, enabling better understanding of the image. The attention mechanism acts as a way for the model to prioritize certain parts of the image. The attention mechanism is integrated into the bottleneck layer, where it focuses on the most relevant features before passing the information to the decoder. The decoder then reconstructs the image while considering these highlighted features, making the model more effective at identifying complex patterns.</a:t>
            </a:r>
            <a:endParaRPr>
              <a:solidFill>
                <a:schemeClr val="dk1"/>
              </a:solidFill>
            </a:endParaRPr>
          </a:p>
          <a:p>
            <a:pPr indent="0" lvl="0" marL="0" rtl="0" algn="l">
              <a:lnSpc>
                <a:spcPct val="115000"/>
              </a:lnSpc>
              <a:spcBef>
                <a:spcPts val="1800"/>
              </a:spcBef>
              <a:spcAft>
                <a:spcPts val="0"/>
              </a:spcAft>
              <a:buNone/>
            </a:pPr>
            <a:r>
              <a:rPr lang="en-GB">
                <a:solidFill>
                  <a:schemeClr val="dk1"/>
                </a:solidFill>
              </a:rPr>
              <a:t>To compile the model, I used a combination of binary cross-entropy and Dice loss. </a:t>
            </a:r>
            <a:r>
              <a:rPr b="1" lang="en-GB">
                <a:solidFill>
                  <a:schemeClr val="dk1"/>
                </a:solidFill>
              </a:rPr>
              <a:t>Binary Cross-Entropy</a:t>
            </a:r>
            <a:r>
              <a:rPr lang="en-GB">
                <a:solidFill>
                  <a:schemeClr val="dk1"/>
                </a:solidFill>
              </a:rPr>
              <a:t> is used for general pixel-wise classification tasks, where each pixel is classified as either belonging to a region of interest or not.The Dice loss is particularly sensitive to small annotated regions, which helps improve the model's performance. This choice of loss function helps the model learn to focus on important small features.</a:t>
            </a:r>
            <a:endParaRPr>
              <a:solidFill>
                <a:schemeClr val="dk1"/>
              </a:solidFill>
            </a:endParaRPr>
          </a:p>
          <a:p>
            <a:pPr indent="0" lvl="0" marL="0" rtl="0" algn="l">
              <a:lnSpc>
                <a:spcPct val="115000"/>
              </a:lnSpc>
              <a:spcBef>
                <a:spcPts val="1800"/>
              </a:spcBef>
              <a:spcAft>
                <a:spcPts val="1800"/>
              </a:spcAft>
              <a:buNone/>
            </a:pPr>
            <a:r>
              <a:rPr lang="en-GB">
                <a:solidFill>
                  <a:schemeClr val="dk1"/>
                </a:solidFill>
              </a:rPr>
              <a:t>Finally, I trained the model using an early stopping callback. This means that training stops when the validation loss stops improving for a certain number of epochs, preventing the model from overfitting.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0b4b3120c2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0b4b3120c2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6d97397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f6d97397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ba2ee6c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ba2ee6c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a7eb6ca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fa7eb6ca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afcc3a1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afcc3a1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b6fd208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b6fd208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e623c9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e623c9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6d973977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f6d973977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b6fd2084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b6fd2084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6d973977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6d973977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ba2ee6c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ba2ee6c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4000"/>
              <a:buFont typeface="Montserrat"/>
              <a:buNone/>
              <a:defRPr sz="14000">
                <a:latin typeface="Montserrat"/>
                <a:ea typeface="Montserrat"/>
                <a:cs typeface="Montserrat"/>
                <a:sym typeface="Montserrat"/>
              </a:defRPr>
            </a:lvl1pPr>
            <a:lvl2pPr lvl="1" rtl="0" algn="ctr">
              <a:spcBef>
                <a:spcPts val="0"/>
              </a:spcBef>
              <a:spcAft>
                <a:spcPts val="0"/>
              </a:spcAft>
              <a:buSzPts val="14000"/>
              <a:buFont typeface="Montserrat"/>
              <a:buNone/>
              <a:defRPr sz="14000">
                <a:latin typeface="Montserrat"/>
                <a:ea typeface="Montserrat"/>
                <a:cs typeface="Montserrat"/>
                <a:sym typeface="Montserrat"/>
              </a:defRPr>
            </a:lvl2pPr>
            <a:lvl3pPr lvl="2" rtl="0" algn="ctr">
              <a:spcBef>
                <a:spcPts val="0"/>
              </a:spcBef>
              <a:spcAft>
                <a:spcPts val="0"/>
              </a:spcAft>
              <a:buSzPts val="14000"/>
              <a:buFont typeface="Montserrat"/>
              <a:buNone/>
              <a:defRPr sz="14000">
                <a:latin typeface="Montserrat"/>
                <a:ea typeface="Montserrat"/>
                <a:cs typeface="Montserrat"/>
                <a:sym typeface="Montserrat"/>
              </a:defRPr>
            </a:lvl3pPr>
            <a:lvl4pPr lvl="3" rtl="0" algn="ctr">
              <a:spcBef>
                <a:spcPts val="0"/>
              </a:spcBef>
              <a:spcAft>
                <a:spcPts val="0"/>
              </a:spcAft>
              <a:buSzPts val="14000"/>
              <a:buFont typeface="Montserrat"/>
              <a:buNone/>
              <a:defRPr sz="14000">
                <a:latin typeface="Montserrat"/>
                <a:ea typeface="Montserrat"/>
                <a:cs typeface="Montserrat"/>
                <a:sym typeface="Montserrat"/>
              </a:defRPr>
            </a:lvl4pPr>
            <a:lvl5pPr lvl="4" rtl="0" algn="ctr">
              <a:spcBef>
                <a:spcPts val="0"/>
              </a:spcBef>
              <a:spcAft>
                <a:spcPts val="0"/>
              </a:spcAft>
              <a:buSzPts val="14000"/>
              <a:buFont typeface="Montserrat"/>
              <a:buNone/>
              <a:defRPr sz="14000">
                <a:latin typeface="Montserrat"/>
                <a:ea typeface="Montserrat"/>
                <a:cs typeface="Montserrat"/>
                <a:sym typeface="Montserrat"/>
              </a:defRPr>
            </a:lvl5pPr>
            <a:lvl6pPr lvl="5" rtl="0" algn="ctr">
              <a:spcBef>
                <a:spcPts val="0"/>
              </a:spcBef>
              <a:spcAft>
                <a:spcPts val="0"/>
              </a:spcAft>
              <a:buSzPts val="14000"/>
              <a:buFont typeface="Montserrat"/>
              <a:buNone/>
              <a:defRPr sz="14000">
                <a:latin typeface="Montserrat"/>
                <a:ea typeface="Montserrat"/>
                <a:cs typeface="Montserrat"/>
                <a:sym typeface="Montserrat"/>
              </a:defRPr>
            </a:lvl6pPr>
            <a:lvl7pPr lvl="6" rtl="0" algn="ctr">
              <a:spcBef>
                <a:spcPts val="0"/>
              </a:spcBef>
              <a:spcAft>
                <a:spcPts val="0"/>
              </a:spcAft>
              <a:buSzPts val="14000"/>
              <a:buFont typeface="Montserrat"/>
              <a:buNone/>
              <a:defRPr sz="14000">
                <a:latin typeface="Montserrat"/>
                <a:ea typeface="Montserrat"/>
                <a:cs typeface="Montserrat"/>
                <a:sym typeface="Montserrat"/>
              </a:defRPr>
            </a:lvl7pPr>
            <a:lvl8pPr lvl="7" rtl="0" algn="ctr">
              <a:spcBef>
                <a:spcPts val="0"/>
              </a:spcBef>
              <a:spcAft>
                <a:spcPts val="0"/>
              </a:spcAft>
              <a:buSzPts val="14000"/>
              <a:buFont typeface="Montserrat"/>
              <a:buNone/>
              <a:defRPr sz="14000">
                <a:latin typeface="Montserrat"/>
                <a:ea typeface="Montserrat"/>
                <a:cs typeface="Montserrat"/>
                <a:sym typeface="Montserrat"/>
              </a:defRPr>
            </a:lvl8pPr>
            <a:lvl9pPr lvl="8" rtl="0"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highlight>
                  <a:schemeClr val="dk1"/>
                </a:highlight>
              </a:defRPr>
            </a:lvl1pPr>
            <a:lvl2pPr indent="-317500" lvl="1" marL="914400" rtl="0" algn="ctr">
              <a:spcBef>
                <a:spcPts val="0"/>
              </a:spcBef>
              <a:spcAft>
                <a:spcPts val="0"/>
              </a:spcAft>
              <a:buSzPts val="1400"/>
              <a:buChar char="○"/>
              <a:defRPr>
                <a:highlight>
                  <a:schemeClr val="dk1"/>
                </a:highlight>
              </a:defRPr>
            </a:lvl2pPr>
            <a:lvl3pPr indent="-317500" lvl="2" marL="1371600" rtl="0" algn="ctr">
              <a:spcBef>
                <a:spcPts val="0"/>
              </a:spcBef>
              <a:spcAft>
                <a:spcPts val="0"/>
              </a:spcAft>
              <a:buSzPts val="1400"/>
              <a:buChar char="■"/>
              <a:defRPr>
                <a:highlight>
                  <a:schemeClr val="dk1"/>
                </a:highlight>
              </a:defRPr>
            </a:lvl3pPr>
            <a:lvl4pPr indent="-317500" lvl="3" marL="1828800" rtl="0" algn="ctr">
              <a:spcBef>
                <a:spcPts val="0"/>
              </a:spcBef>
              <a:spcAft>
                <a:spcPts val="0"/>
              </a:spcAft>
              <a:buSzPts val="1400"/>
              <a:buChar char="●"/>
              <a:defRPr>
                <a:highlight>
                  <a:schemeClr val="dk1"/>
                </a:highlight>
              </a:defRPr>
            </a:lvl4pPr>
            <a:lvl5pPr indent="-317500" lvl="4" marL="2286000" rtl="0" algn="ctr">
              <a:spcBef>
                <a:spcPts val="0"/>
              </a:spcBef>
              <a:spcAft>
                <a:spcPts val="0"/>
              </a:spcAft>
              <a:buSzPts val="1400"/>
              <a:buChar char="○"/>
              <a:defRPr>
                <a:highlight>
                  <a:schemeClr val="dk1"/>
                </a:highlight>
              </a:defRPr>
            </a:lvl5pPr>
            <a:lvl6pPr indent="-317500" lvl="5" marL="2743200" rtl="0" algn="ctr">
              <a:spcBef>
                <a:spcPts val="0"/>
              </a:spcBef>
              <a:spcAft>
                <a:spcPts val="0"/>
              </a:spcAft>
              <a:buSzPts val="1400"/>
              <a:buChar char="■"/>
              <a:defRPr>
                <a:highlight>
                  <a:schemeClr val="dk1"/>
                </a:highlight>
              </a:defRPr>
            </a:lvl6pPr>
            <a:lvl7pPr indent="-317500" lvl="6" marL="3200400" rtl="0" algn="ctr">
              <a:spcBef>
                <a:spcPts val="0"/>
              </a:spcBef>
              <a:spcAft>
                <a:spcPts val="0"/>
              </a:spcAft>
              <a:buSzPts val="1400"/>
              <a:buChar char="●"/>
              <a:defRPr>
                <a:highlight>
                  <a:schemeClr val="dk1"/>
                </a:highlight>
              </a:defRPr>
            </a:lvl7pPr>
            <a:lvl8pPr indent="-317500" lvl="7" marL="3657600" rtl="0" algn="ctr">
              <a:spcBef>
                <a:spcPts val="0"/>
              </a:spcBef>
              <a:spcAft>
                <a:spcPts val="0"/>
              </a:spcAft>
              <a:buSzPts val="1400"/>
              <a:buChar char="○"/>
              <a:defRPr>
                <a:highlight>
                  <a:schemeClr val="dk1"/>
                </a:highlight>
              </a:defRPr>
            </a:lvl8pPr>
            <a:lvl9pPr indent="-317500" lvl="8" marL="4114800" rtl="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58" name="Shape 58"/>
        <p:cNvGrpSpPr/>
        <p:nvPr/>
      </p:nvGrpSpPr>
      <p:grpSpPr>
        <a:xfrm>
          <a:off x="0" y="0"/>
          <a:ext cx="0" cy="0"/>
          <a:chOff x="0" y="0"/>
          <a:chExt cx="0" cy="0"/>
        </a:xfrm>
      </p:grpSpPr>
      <p:sp>
        <p:nvSpPr>
          <p:cNvPr id="59" name="Google Shape;59;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4"/>
          <p:cNvGrpSpPr/>
          <p:nvPr/>
        </p:nvGrpSpPr>
        <p:grpSpPr>
          <a:xfrm>
            <a:off x="255200" y="592"/>
            <a:ext cx="2250363" cy="1044300"/>
            <a:chOff x="255200" y="592"/>
            <a:chExt cx="2250363" cy="1044300"/>
          </a:xfrm>
        </p:grpSpPr>
        <p:sp>
          <p:nvSpPr>
            <p:cNvPr id="64" name="Google Shape;64;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905395" y="592"/>
            <a:ext cx="2250363" cy="1044300"/>
            <a:chOff x="905395" y="592"/>
            <a:chExt cx="2250363" cy="1044300"/>
          </a:xfrm>
        </p:grpSpPr>
        <p:sp>
          <p:nvSpPr>
            <p:cNvPr id="68" name="Google Shape;68;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7057468" y="5088"/>
            <a:ext cx="1851282" cy="752108"/>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6553032" y="4217852"/>
            <a:ext cx="2389068" cy="925737"/>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4"/>
          <p:cNvGrpSpPr/>
          <p:nvPr/>
        </p:nvGrpSpPr>
        <p:grpSpPr>
          <a:xfrm>
            <a:off x="199149" y="4055652"/>
            <a:ext cx="2795414" cy="1083308"/>
            <a:chOff x="6917201" y="0"/>
            <a:chExt cx="2227777" cy="863400"/>
          </a:xfrm>
        </p:grpSpPr>
        <p:sp>
          <p:nvSpPr>
            <p:cNvPr id="80" name="Google Shape;80;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84" name="Google Shape;84;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85" name="Google Shape;85;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86" name="Shape 86"/>
        <p:cNvGrpSpPr/>
        <p:nvPr/>
      </p:nvGrpSpPr>
      <p:grpSpPr>
        <a:xfrm>
          <a:off x="0" y="0"/>
          <a:ext cx="0" cy="0"/>
          <a:chOff x="0" y="0"/>
          <a:chExt cx="0" cy="0"/>
        </a:xfrm>
      </p:grpSpPr>
      <p:sp>
        <p:nvSpPr>
          <p:cNvPr id="87" name="Google Shape;87;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5"/>
          <p:cNvGrpSpPr/>
          <p:nvPr/>
        </p:nvGrpSpPr>
        <p:grpSpPr>
          <a:xfrm>
            <a:off x="5594191" y="3961115"/>
            <a:ext cx="2910145" cy="1182340"/>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15"/>
          <p:cNvGrpSpPr/>
          <p:nvPr/>
        </p:nvGrpSpPr>
        <p:grpSpPr>
          <a:xfrm>
            <a:off x="199149" y="2"/>
            <a:ext cx="2795414" cy="1083308"/>
            <a:chOff x="6917201" y="0"/>
            <a:chExt cx="2227777" cy="863400"/>
          </a:xfrm>
        </p:grpSpPr>
        <p:sp>
          <p:nvSpPr>
            <p:cNvPr id="93" name="Google Shape;93;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97" name="Google Shape;97;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98" name="Shape 98"/>
        <p:cNvGrpSpPr/>
        <p:nvPr/>
      </p:nvGrpSpPr>
      <p:grpSpPr>
        <a:xfrm>
          <a:off x="0" y="0"/>
          <a:ext cx="0" cy="0"/>
          <a:chOff x="0" y="0"/>
          <a:chExt cx="0" cy="0"/>
        </a:xfrm>
      </p:grpSpPr>
      <p:sp>
        <p:nvSpPr>
          <p:cNvPr id="99" name="Google Shape;99;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3" name="Google Shape;103;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05" name="Shape 105"/>
        <p:cNvGrpSpPr/>
        <p:nvPr/>
      </p:nvGrpSpPr>
      <p:grpSpPr>
        <a:xfrm>
          <a:off x="0" y="0"/>
          <a:ext cx="0" cy="0"/>
          <a:chOff x="0" y="0"/>
          <a:chExt cx="0" cy="0"/>
        </a:xfrm>
      </p:grpSpPr>
      <p:sp>
        <p:nvSpPr>
          <p:cNvPr id="106" name="Google Shape;106;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0" name="Google Shape;110;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 name="Google Shape;112;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13" name="Shape 113"/>
        <p:cNvGrpSpPr/>
        <p:nvPr/>
      </p:nvGrpSpPr>
      <p:grpSpPr>
        <a:xfrm>
          <a:off x="0" y="0"/>
          <a:ext cx="0" cy="0"/>
          <a:chOff x="0" y="0"/>
          <a:chExt cx="0" cy="0"/>
        </a:xfrm>
      </p:grpSpPr>
      <p:sp>
        <p:nvSpPr>
          <p:cNvPr id="114" name="Google Shape;114;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8" name="Google Shape;118;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19" name="Shape 119"/>
        <p:cNvGrpSpPr/>
        <p:nvPr/>
      </p:nvGrpSpPr>
      <p:grpSpPr>
        <a:xfrm>
          <a:off x="0" y="0"/>
          <a:ext cx="0" cy="0"/>
          <a:chOff x="0" y="0"/>
          <a:chExt cx="0" cy="0"/>
        </a:xfrm>
      </p:grpSpPr>
      <p:sp>
        <p:nvSpPr>
          <p:cNvPr id="120" name="Google Shape;120;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4" name="Google Shape;124;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6" name="Shape 126"/>
        <p:cNvGrpSpPr/>
        <p:nvPr/>
      </p:nvGrpSpPr>
      <p:grpSpPr>
        <a:xfrm>
          <a:off x="0" y="0"/>
          <a:ext cx="0" cy="0"/>
          <a:chOff x="0" y="0"/>
          <a:chExt cx="0" cy="0"/>
        </a:xfrm>
      </p:grpSpPr>
      <p:sp>
        <p:nvSpPr>
          <p:cNvPr id="127" name="Google Shape;127;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20"/>
          <p:cNvGrpSpPr/>
          <p:nvPr/>
        </p:nvGrpSpPr>
        <p:grpSpPr>
          <a:xfrm>
            <a:off x="255991" y="-118"/>
            <a:ext cx="2251347" cy="1043408"/>
            <a:chOff x="3961956" y="4383950"/>
            <a:chExt cx="1160548" cy="548700"/>
          </a:xfrm>
        </p:grpSpPr>
        <p:sp>
          <p:nvSpPr>
            <p:cNvPr id="130" name="Google Shape;130;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0"/>
          <p:cNvGrpSpPr/>
          <p:nvPr/>
        </p:nvGrpSpPr>
        <p:grpSpPr>
          <a:xfrm>
            <a:off x="34934" y="4522125"/>
            <a:ext cx="1593306" cy="617072"/>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0"/>
          <p:cNvGrpSpPr/>
          <p:nvPr/>
        </p:nvGrpSpPr>
        <p:grpSpPr>
          <a:xfrm>
            <a:off x="5886353" y="1243"/>
            <a:ext cx="3257455" cy="1261514"/>
            <a:chOff x="6917201" y="0"/>
            <a:chExt cx="2227777" cy="863400"/>
          </a:xfrm>
        </p:grpSpPr>
        <p:sp>
          <p:nvSpPr>
            <p:cNvPr id="139" name="Google Shape;139;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143" name="Google Shape;143;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4" name="Shape 144"/>
        <p:cNvGrpSpPr/>
        <p:nvPr/>
      </p:nvGrpSpPr>
      <p:grpSpPr>
        <a:xfrm>
          <a:off x="0" y="0"/>
          <a:ext cx="0" cy="0"/>
          <a:chOff x="0" y="0"/>
          <a:chExt cx="0" cy="0"/>
        </a:xfrm>
      </p:grpSpPr>
      <p:sp>
        <p:nvSpPr>
          <p:cNvPr id="145" name="Google Shape;145;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9" name="Google Shape;149;p2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50" name="Google Shape;150;p2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51" name="Google Shape;151;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52" name="Shape 152"/>
        <p:cNvGrpSpPr/>
        <p:nvPr/>
      </p:nvGrpSpPr>
      <p:grpSpPr>
        <a:xfrm>
          <a:off x="0" y="0"/>
          <a:ext cx="0" cy="0"/>
          <a:chOff x="0" y="0"/>
          <a:chExt cx="0" cy="0"/>
        </a:xfrm>
      </p:grpSpPr>
      <p:sp>
        <p:nvSpPr>
          <p:cNvPr id="153" name="Google Shape;153;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57" name="Google Shape;157;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8" name="Shape 158"/>
        <p:cNvGrpSpPr/>
        <p:nvPr/>
      </p:nvGrpSpPr>
      <p:grpSpPr>
        <a:xfrm>
          <a:off x="0" y="0"/>
          <a:ext cx="0" cy="0"/>
          <a:chOff x="0" y="0"/>
          <a:chExt cx="0" cy="0"/>
        </a:xfrm>
      </p:grpSpPr>
      <p:sp>
        <p:nvSpPr>
          <p:cNvPr id="159" name="Google Shape;159;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3"/>
          <p:cNvGrpSpPr/>
          <p:nvPr/>
        </p:nvGrpSpPr>
        <p:grpSpPr>
          <a:xfrm>
            <a:off x="5959222" y="4119576"/>
            <a:ext cx="2520952" cy="1024165"/>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3"/>
          <p:cNvGrpSpPr/>
          <p:nvPr/>
        </p:nvGrpSpPr>
        <p:grpSpPr>
          <a:xfrm>
            <a:off x="199149" y="2"/>
            <a:ext cx="2795414" cy="1083308"/>
            <a:chOff x="6917201" y="0"/>
            <a:chExt cx="2227777" cy="863400"/>
          </a:xfrm>
        </p:grpSpPr>
        <p:sp>
          <p:nvSpPr>
            <p:cNvPr id="165" name="Google Shape;165;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69" name="Google Shape;169;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70" name="Google Shape;170;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highlight>
                  <a:schemeClr val="lt1"/>
                </a:highlight>
              </a:defRPr>
            </a:lvl1pPr>
            <a:lvl2pPr indent="-317500" lvl="1" marL="914400" rtl="0">
              <a:spcBef>
                <a:spcPts val="0"/>
              </a:spcBef>
              <a:spcAft>
                <a:spcPts val="0"/>
              </a:spcAft>
              <a:buSzPts val="1400"/>
              <a:buChar char="○"/>
              <a:defRPr>
                <a:highlight>
                  <a:schemeClr val="lt1"/>
                </a:highlight>
              </a:defRPr>
            </a:lvl2pPr>
            <a:lvl3pPr indent="-317500" lvl="2" marL="1371600" rtl="0">
              <a:spcBef>
                <a:spcPts val="0"/>
              </a:spcBef>
              <a:spcAft>
                <a:spcPts val="0"/>
              </a:spcAft>
              <a:buSzPts val="1400"/>
              <a:buChar char="■"/>
              <a:defRPr>
                <a:highlight>
                  <a:schemeClr val="lt1"/>
                </a:highlight>
              </a:defRPr>
            </a:lvl3pPr>
            <a:lvl4pPr indent="-317500" lvl="3" marL="1828800" rtl="0">
              <a:spcBef>
                <a:spcPts val="0"/>
              </a:spcBef>
              <a:spcAft>
                <a:spcPts val="0"/>
              </a:spcAft>
              <a:buSzPts val="1400"/>
              <a:buChar char="●"/>
              <a:defRPr>
                <a:highlight>
                  <a:schemeClr val="lt1"/>
                </a:highlight>
              </a:defRPr>
            </a:lvl4pPr>
            <a:lvl5pPr indent="-317500" lvl="4" marL="2286000" rtl="0">
              <a:spcBef>
                <a:spcPts val="0"/>
              </a:spcBef>
              <a:spcAft>
                <a:spcPts val="0"/>
              </a:spcAft>
              <a:buSzPts val="1400"/>
              <a:buChar char="○"/>
              <a:defRPr>
                <a:highlight>
                  <a:schemeClr val="lt1"/>
                </a:highlight>
              </a:defRPr>
            </a:lvl5pPr>
            <a:lvl6pPr indent="-317500" lvl="5" marL="2743200" rtl="0">
              <a:spcBef>
                <a:spcPts val="0"/>
              </a:spcBef>
              <a:spcAft>
                <a:spcPts val="0"/>
              </a:spcAft>
              <a:buSzPts val="1400"/>
              <a:buChar char="■"/>
              <a:defRPr>
                <a:highlight>
                  <a:schemeClr val="lt1"/>
                </a:highlight>
              </a:defRPr>
            </a:lvl6pPr>
            <a:lvl7pPr indent="-317500" lvl="6" marL="3200400" rtl="0">
              <a:spcBef>
                <a:spcPts val="0"/>
              </a:spcBef>
              <a:spcAft>
                <a:spcPts val="0"/>
              </a:spcAft>
              <a:buSzPts val="1400"/>
              <a:buChar char="●"/>
              <a:defRPr>
                <a:highlight>
                  <a:schemeClr val="lt1"/>
                </a:highlight>
              </a:defRPr>
            </a:lvl7pPr>
            <a:lvl8pPr indent="-317500" lvl="7" marL="3657600" rtl="0">
              <a:spcBef>
                <a:spcPts val="0"/>
              </a:spcBef>
              <a:spcAft>
                <a:spcPts val="0"/>
              </a:spcAft>
              <a:buSzPts val="1400"/>
              <a:buChar char="○"/>
              <a:defRPr>
                <a:highlight>
                  <a:schemeClr val="lt1"/>
                </a:highlight>
              </a:defRPr>
            </a:lvl8pPr>
            <a:lvl9pPr indent="-317500" lvl="8" marL="4114800" rtl="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rtl="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layfair Display"/>
                <a:ea typeface="Playfair Display"/>
                <a:cs typeface="Playfair Display"/>
                <a:sym typeface="Playfair Display"/>
              </a:defRPr>
            </a:lvl1pPr>
            <a:lvl2pPr lvl="1" rtl="0" algn="r">
              <a:buNone/>
              <a:defRPr sz="1000">
                <a:solidFill>
                  <a:schemeClr val="dk2"/>
                </a:solidFill>
                <a:latin typeface="Playfair Display"/>
                <a:ea typeface="Playfair Display"/>
                <a:cs typeface="Playfair Display"/>
                <a:sym typeface="Playfair Display"/>
              </a:defRPr>
            </a:lvl2pPr>
            <a:lvl3pPr lvl="2" rtl="0" algn="r">
              <a:buNone/>
              <a:defRPr sz="1000">
                <a:solidFill>
                  <a:schemeClr val="dk2"/>
                </a:solidFill>
                <a:latin typeface="Playfair Display"/>
                <a:ea typeface="Playfair Display"/>
                <a:cs typeface="Playfair Display"/>
                <a:sym typeface="Playfair Display"/>
              </a:defRPr>
            </a:lvl3pPr>
            <a:lvl4pPr lvl="3" rtl="0" algn="r">
              <a:buNone/>
              <a:defRPr sz="1000">
                <a:solidFill>
                  <a:schemeClr val="dk2"/>
                </a:solidFill>
                <a:latin typeface="Playfair Display"/>
                <a:ea typeface="Playfair Display"/>
                <a:cs typeface="Playfair Display"/>
                <a:sym typeface="Playfair Display"/>
              </a:defRPr>
            </a:lvl4pPr>
            <a:lvl5pPr lvl="4" rtl="0" algn="r">
              <a:buNone/>
              <a:defRPr sz="1000">
                <a:solidFill>
                  <a:schemeClr val="dk2"/>
                </a:solidFill>
                <a:latin typeface="Playfair Display"/>
                <a:ea typeface="Playfair Display"/>
                <a:cs typeface="Playfair Display"/>
                <a:sym typeface="Playfair Display"/>
              </a:defRPr>
            </a:lvl5pPr>
            <a:lvl6pPr lvl="5" rtl="0" algn="r">
              <a:buNone/>
              <a:defRPr sz="1000">
                <a:solidFill>
                  <a:schemeClr val="dk2"/>
                </a:solidFill>
                <a:latin typeface="Playfair Display"/>
                <a:ea typeface="Playfair Display"/>
                <a:cs typeface="Playfair Display"/>
                <a:sym typeface="Playfair Display"/>
              </a:defRPr>
            </a:lvl6pPr>
            <a:lvl7pPr lvl="6" rtl="0" algn="r">
              <a:buNone/>
              <a:defRPr sz="1000">
                <a:solidFill>
                  <a:schemeClr val="dk2"/>
                </a:solidFill>
                <a:latin typeface="Playfair Display"/>
                <a:ea typeface="Playfair Display"/>
                <a:cs typeface="Playfair Display"/>
                <a:sym typeface="Playfair Display"/>
              </a:defRPr>
            </a:lvl7pPr>
            <a:lvl8pPr lvl="7" rtl="0" algn="r">
              <a:buNone/>
              <a:defRPr sz="1000">
                <a:solidFill>
                  <a:schemeClr val="dk2"/>
                </a:solidFill>
                <a:latin typeface="Playfair Display"/>
                <a:ea typeface="Playfair Display"/>
                <a:cs typeface="Playfair Display"/>
                <a:sym typeface="Playfair Display"/>
              </a:defRPr>
            </a:lvl8pPr>
            <a:lvl9pPr lvl="8" rtl="0"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6" name="Google Shape;56;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7" name="Google Shape;57;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8.jpg"/><Relationship Id="rId6"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6.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Catheter Placement </a:t>
            </a:r>
            <a:endParaRPr/>
          </a:p>
        </p:txBody>
      </p:sp>
      <p:sp>
        <p:nvSpPr>
          <p:cNvPr id="178" name="Google Shape;178;p25"/>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Group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4"/>
          <p:cNvPicPr preferRelativeResize="0"/>
          <p:nvPr/>
        </p:nvPicPr>
        <p:blipFill>
          <a:blip r:embed="rId3">
            <a:alphaModFix/>
          </a:blip>
          <a:stretch>
            <a:fillRect/>
          </a:stretch>
        </p:blipFill>
        <p:spPr>
          <a:xfrm>
            <a:off x="4186550" y="1175100"/>
            <a:ext cx="4867275" cy="1066800"/>
          </a:xfrm>
          <a:prstGeom prst="rect">
            <a:avLst/>
          </a:prstGeom>
          <a:noFill/>
          <a:ln>
            <a:noFill/>
          </a:ln>
        </p:spPr>
      </p:pic>
      <p:pic>
        <p:nvPicPr>
          <p:cNvPr id="234" name="Google Shape;234;p34"/>
          <p:cNvPicPr preferRelativeResize="0"/>
          <p:nvPr/>
        </p:nvPicPr>
        <p:blipFill rotWithShape="1">
          <a:blip r:embed="rId4">
            <a:alphaModFix/>
          </a:blip>
          <a:srcRect b="-6224" l="0" r="-9253" t="0"/>
          <a:stretch/>
        </p:blipFill>
        <p:spPr>
          <a:xfrm>
            <a:off x="82550" y="1966976"/>
            <a:ext cx="4167775" cy="2829550"/>
          </a:xfrm>
          <a:prstGeom prst="rect">
            <a:avLst/>
          </a:prstGeom>
          <a:noFill/>
          <a:ln>
            <a:noFill/>
          </a:ln>
        </p:spPr>
      </p:pic>
      <p:pic>
        <p:nvPicPr>
          <p:cNvPr id="235" name="Google Shape;235;p34"/>
          <p:cNvPicPr preferRelativeResize="0"/>
          <p:nvPr/>
        </p:nvPicPr>
        <p:blipFill>
          <a:blip r:embed="rId5">
            <a:alphaModFix/>
          </a:blip>
          <a:stretch>
            <a:fillRect/>
          </a:stretch>
        </p:blipFill>
        <p:spPr>
          <a:xfrm>
            <a:off x="4186550" y="2333850"/>
            <a:ext cx="4784075" cy="2957475"/>
          </a:xfrm>
          <a:prstGeom prst="rect">
            <a:avLst/>
          </a:prstGeom>
          <a:noFill/>
          <a:ln>
            <a:noFill/>
          </a:ln>
        </p:spPr>
      </p:pic>
      <p:sp>
        <p:nvSpPr>
          <p:cNvPr id="236" name="Google Shape;236;p34"/>
          <p:cNvSpPr txBox="1"/>
          <p:nvPr>
            <p:ph idx="4294967295" type="title"/>
          </p:nvPr>
        </p:nvSpPr>
        <p:spPr>
          <a:xfrm>
            <a:off x="50" y="14262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does the frequency of normal, borderline, and abnormal placements differ among the different types of catheters (ETT, NGT, CVC)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nvSpPr>
        <p:spPr>
          <a:xfrm>
            <a:off x="65525" y="249475"/>
            <a:ext cx="89568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GB" sz="3000">
                <a:solidFill>
                  <a:schemeClr val="dk2"/>
                </a:solidFill>
                <a:highlight>
                  <a:schemeClr val="dk1"/>
                </a:highlight>
                <a:latin typeface="Oswald"/>
                <a:ea typeface="Oswald"/>
                <a:cs typeface="Oswald"/>
                <a:sym typeface="Oswald"/>
              </a:rPr>
              <a:t>How many unique patients are in the dataset, and how are catheter placement statuses distributed across these patients?</a:t>
            </a:r>
            <a:endParaRPr sz="3000">
              <a:solidFill>
                <a:schemeClr val="dk2"/>
              </a:solidFill>
              <a:highlight>
                <a:schemeClr val="dk1"/>
              </a:highlight>
              <a:latin typeface="Oswald"/>
              <a:ea typeface="Oswald"/>
              <a:cs typeface="Oswald"/>
              <a:sym typeface="Oswald"/>
            </a:endParaRPr>
          </a:p>
        </p:txBody>
      </p:sp>
      <p:pic>
        <p:nvPicPr>
          <p:cNvPr id="242" name="Google Shape;242;p35"/>
          <p:cNvPicPr preferRelativeResize="0"/>
          <p:nvPr/>
        </p:nvPicPr>
        <p:blipFill>
          <a:blip r:embed="rId3">
            <a:alphaModFix/>
          </a:blip>
          <a:stretch>
            <a:fillRect/>
          </a:stretch>
        </p:blipFill>
        <p:spPr>
          <a:xfrm>
            <a:off x="319400" y="1523163"/>
            <a:ext cx="3135775" cy="272675"/>
          </a:xfrm>
          <a:prstGeom prst="rect">
            <a:avLst/>
          </a:prstGeom>
          <a:noFill/>
          <a:ln>
            <a:noFill/>
          </a:ln>
        </p:spPr>
      </p:pic>
      <p:pic>
        <p:nvPicPr>
          <p:cNvPr id="243" name="Google Shape;243;p35"/>
          <p:cNvPicPr preferRelativeResize="0"/>
          <p:nvPr/>
        </p:nvPicPr>
        <p:blipFill>
          <a:blip r:embed="rId4">
            <a:alphaModFix/>
          </a:blip>
          <a:stretch>
            <a:fillRect/>
          </a:stretch>
        </p:blipFill>
        <p:spPr>
          <a:xfrm>
            <a:off x="3883700" y="1430975"/>
            <a:ext cx="5138725" cy="457050"/>
          </a:xfrm>
          <a:prstGeom prst="rect">
            <a:avLst/>
          </a:prstGeom>
          <a:noFill/>
          <a:ln>
            <a:noFill/>
          </a:ln>
        </p:spPr>
      </p:pic>
      <p:pic>
        <p:nvPicPr>
          <p:cNvPr id="244" name="Google Shape;244;p35"/>
          <p:cNvPicPr preferRelativeResize="0"/>
          <p:nvPr/>
        </p:nvPicPr>
        <p:blipFill>
          <a:blip r:embed="rId5">
            <a:alphaModFix/>
          </a:blip>
          <a:stretch>
            <a:fillRect/>
          </a:stretch>
        </p:blipFill>
        <p:spPr>
          <a:xfrm>
            <a:off x="4059675" y="2571750"/>
            <a:ext cx="4786776" cy="2382625"/>
          </a:xfrm>
          <a:prstGeom prst="rect">
            <a:avLst/>
          </a:prstGeom>
          <a:noFill/>
          <a:ln>
            <a:noFill/>
          </a:ln>
        </p:spPr>
      </p:pic>
      <p:pic>
        <p:nvPicPr>
          <p:cNvPr id="245" name="Google Shape;245;p35"/>
          <p:cNvPicPr preferRelativeResize="0"/>
          <p:nvPr/>
        </p:nvPicPr>
        <p:blipFill>
          <a:blip r:embed="rId6">
            <a:alphaModFix/>
          </a:blip>
          <a:stretch>
            <a:fillRect/>
          </a:stretch>
        </p:blipFill>
        <p:spPr>
          <a:xfrm>
            <a:off x="0" y="2201925"/>
            <a:ext cx="4172850" cy="27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Annotation to image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0" y="0"/>
            <a:ext cx="4612577" cy="2528976"/>
          </a:xfrm>
          <a:prstGeom prst="rect">
            <a:avLst/>
          </a:prstGeom>
          <a:noFill/>
          <a:ln>
            <a:noFill/>
          </a:ln>
        </p:spPr>
      </p:pic>
      <p:pic>
        <p:nvPicPr>
          <p:cNvPr id="256" name="Google Shape;256;p37"/>
          <p:cNvPicPr preferRelativeResize="0"/>
          <p:nvPr/>
        </p:nvPicPr>
        <p:blipFill>
          <a:blip r:embed="rId4">
            <a:alphaModFix/>
          </a:blip>
          <a:stretch>
            <a:fillRect/>
          </a:stretch>
        </p:blipFill>
        <p:spPr>
          <a:xfrm>
            <a:off x="4612575" y="0"/>
            <a:ext cx="4531424" cy="2528974"/>
          </a:xfrm>
          <a:prstGeom prst="rect">
            <a:avLst/>
          </a:prstGeom>
          <a:noFill/>
          <a:ln>
            <a:noFill/>
          </a:ln>
        </p:spPr>
      </p:pic>
      <p:pic>
        <p:nvPicPr>
          <p:cNvPr id="257" name="Google Shape;257;p37"/>
          <p:cNvPicPr preferRelativeResize="0"/>
          <p:nvPr/>
        </p:nvPicPr>
        <p:blipFill>
          <a:blip r:embed="rId5">
            <a:alphaModFix/>
          </a:blip>
          <a:stretch>
            <a:fillRect/>
          </a:stretch>
        </p:blipFill>
        <p:spPr>
          <a:xfrm>
            <a:off x="5847850" y="2528975"/>
            <a:ext cx="3296150" cy="2614525"/>
          </a:xfrm>
          <a:prstGeom prst="rect">
            <a:avLst/>
          </a:prstGeom>
          <a:noFill/>
          <a:ln>
            <a:noFill/>
          </a:ln>
        </p:spPr>
      </p:pic>
      <p:pic>
        <p:nvPicPr>
          <p:cNvPr id="258" name="Google Shape;258;p37"/>
          <p:cNvPicPr preferRelativeResize="0"/>
          <p:nvPr/>
        </p:nvPicPr>
        <p:blipFill>
          <a:blip r:embed="rId6">
            <a:alphaModFix/>
          </a:blip>
          <a:stretch>
            <a:fillRect/>
          </a:stretch>
        </p:blipFill>
        <p:spPr>
          <a:xfrm>
            <a:off x="2551700" y="2528975"/>
            <a:ext cx="3296150" cy="2614525"/>
          </a:xfrm>
          <a:prstGeom prst="rect">
            <a:avLst/>
          </a:prstGeom>
          <a:noFill/>
          <a:ln>
            <a:noFill/>
          </a:ln>
        </p:spPr>
      </p:pic>
      <p:sp>
        <p:nvSpPr>
          <p:cNvPr id="259" name="Google Shape;259;p37"/>
          <p:cNvSpPr txBox="1"/>
          <p:nvPr/>
        </p:nvSpPr>
        <p:spPr>
          <a:xfrm>
            <a:off x="383475" y="2801525"/>
            <a:ext cx="1720200" cy="2097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Used this new annotated image dataset for UNET model</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Helps as well for cather visualisation</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Data Modelling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Selecting a model and Preparing the data</a:t>
            </a:r>
            <a:endParaRPr/>
          </a:p>
        </p:txBody>
      </p:sp>
      <p:pic>
        <p:nvPicPr>
          <p:cNvPr id="270" name="Google Shape;270;p39"/>
          <p:cNvPicPr preferRelativeResize="0"/>
          <p:nvPr/>
        </p:nvPicPr>
        <p:blipFill>
          <a:blip r:embed="rId3">
            <a:alphaModFix/>
          </a:blip>
          <a:stretch>
            <a:fillRect/>
          </a:stretch>
        </p:blipFill>
        <p:spPr>
          <a:xfrm>
            <a:off x="6088400" y="1899600"/>
            <a:ext cx="2972250" cy="2972250"/>
          </a:xfrm>
          <a:prstGeom prst="rect">
            <a:avLst/>
          </a:prstGeom>
          <a:noFill/>
          <a:ln cap="flat" cmpd="sng" w="9525">
            <a:solidFill>
              <a:schemeClr val="dk2"/>
            </a:solidFill>
            <a:prstDash val="solid"/>
            <a:round/>
            <a:headEnd len="sm" w="sm" type="none"/>
            <a:tailEnd len="sm" w="sm" type="none"/>
          </a:ln>
        </p:spPr>
      </p:pic>
      <p:sp>
        <p:nvSpPr>
          <p:cNvPr id="271" name="Google Shape;271;p39"/>
          <p:cNvSpPr txBox="1"/>
          <p:nvPr/>
        </p:nvSpPr>
        <p:spPr>
          <a:xfrm>
            <a:off x="435975" y="1164975"/>
            <a:ext cx="8087100" cy="358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layfair Display"/>
              <a:buChar char="●"/>
            </a:pPr>
            <a:r>
              <a:rPr b="1" lang="en-GB" sz="1200">
                <a:solidFill>
                  <a:schemeClr val="dk2"/>
                </a:solidFill>
                <a:latin typeface="Playfair Display"/>
                <a:ea typeface="Playfair Display"/>
                <a:cs typeface="Playfair Display"/>
                <a:sym typeface="Playfair Display"/>
              </a:rPr>
              <a:t>Contention: Test whether we can predict if a catheters placement is correct or incorrect</a:t>
            </a:r>
            <a:endParaRPr b="1"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Researched popular CNN used in the medical field</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Firstly, we labeled all the catheters as normal if they were placed correctly</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a</a:t>
            </a:r>
            <a:r>
              <a:rPr lang="en-GB" sz="1200">
                <a:solidFill>
                  <a:schemeClr val="dk2"/>
                </a:solidFill>
                <a:latin typeface="Playfair Display"/>
                <a:ea typeface="Playfair Display"/>
                <a:cs typeface="Playfair Display"/>
                <a:sym typeface="Playfair Display"/>
              </a:rPr>
              <a:t>nd not_normal if they were abnormal or partially correct</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Split into a train 70%, test 20%, validate %10</a:t>
            </a:r>
            <a:br>
              <a:rPr lang="en-GB" sz="1200">
                <a:solidFill>
                  <a:schemeClr val="dk2"/>
                </a:solidFill>
                <a:latin typeface="Playfair Display"/>
                <a:ea typeface="Playfair Display"/>
                <a:cs typeface="Playfair Display"/>
                <a:sym typeface="Playfair Display"/>
              </a:rPr>
            </a:b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An </a:t>
            </a:r>
            <a:r>
              <a:rPr lang="en-GB" sz="1200">
                <a:solidFill>
                  <a:schemeClr val="dk2"/>
                </a:solidFill>
                <a:latin typeface="Playfair Display"/>
                <a:ea typeface="Playfair Display"/>
                <a:cs typeface="Playfair Display"/>
                <a:sym typeface="Playfair Display"/>
              </a:rPr>
              <a:t>initial</a:t>
            </a:r>
            <a:r>
              <a:rPr lang="en-GB" sz="1200">
                <a:solidFill>
                  <a:schemeClr val="dk2"/>
                </a:solidFill>
                <a:latin typeface="Playfair Display"/>
                <a:ea typeface="Playfair Display"/>
                <a:cs typeface="Playfair Display"/>
                <a:sym typeface="Playfair Display"/>
              </a:rPr>
              <a:t> problem found with the models is that a large portion of time</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was spent </a:t>
            </a:r>
            <a:r>
              <a:rPr lang="en-GB" sz="1200">
                <a:solidFill>
                  <a:schemeClr val="dk2"/>
                </a:solidFill>
                <a:latin typeface="Playfair Display"/>
                <a:ea typeface="Playfair Display"/>
                <a:cs typeface="Playfair Display"/>
                <a:sym typeface="Playfair Display"/>
              </a:rPr>
              <a:t>resizing</a:t>
            </a:r>
            <a:r>
              <a:rPr lang="en-GB" sz="1200">
                <a:solidFill>
                  <a:schemeClr val="dk2"/>
                </a:solidFill>
                <a:latin typeface="Playfair Display"/>
                <a:ea typeface="Playfair Display"/>
                <a:cs typeface="Playfair Display"/>
                <a:sym typeface="Playfair Display"/>
              </a:rPr>
              <a:t> images during the training process.</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Since each image is </a:t>
            </a:r>
            <a:r>
              <a:rPr lang="en-GB" sz="1200">
                <a:solidFill>
                  <a:schemeClr val="dk2"/>
                </a:solidFill>
                <a:latin typeface="Playfair Display"/>
                <a:ea typeface="Playfair Display"/>
                <a:cs typeface="Playfair Display"/>
                <a:sym typeface="Playfair Display"/>
              </a:rPr>
              <a:t>used</a:t>
            </a:r>
            <a:r>
              <a:rPr lang="en-GB" sz="1200">
                <a:solidFill>
                  <a:schemeClr val="dk2"/>
                </a:solidFill>
                <a:latin typeface="Playfair Display"/>
                <a:ea typeface="Playfair Display"/>
                <a:cs typeface="Playfair Display"/>
                <a:sym typeface="Playfair Display"/>
              </a:rPr>
              <a:t> more than once in the training, therefore resized</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multiple times, it saves time to have the images in the correct size before</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training</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“Power toys: image resizer utility’</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p:txBody>
      </p:sp>
      <p:sp>
        <p:nvSpPr>
          <p:cNvPr id="272" name="Google Shape;272;p39"/>
          <p:cNvSpPr txBox="1"/>
          <p:nvPr/>
        </p:nvSpPr>
        <p:spPr>
          <a:xfrm>
            <a:off x="538400" y="4660650"/>
            <a:ext cx="52281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pic>
        <p:nvPicPr>
          <p:cNvPr id="273" name="Google Shape;273;p39"/>
          <p:cNvPicPr preferRelativeResize="0"/>
          <p:nvPr/>
        </p:nvPicPr>
        <p:blipFill>
          <a:blip r:embed="rId4">
            <a:alphaModFix/>
          </a:blip>
          <a:stretch>
            <a:fillRect/>
          </a:stretch>
        </p:blipFill>
        <p:spPr>
          <a:xfrm>
            <a:off x="3634150" y="3417575"/>
            <a:ext cx="2416976" cy="1454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Yolov8-cls</a:t>
            </a:r>
            <a:endParaRPr/>
          </a:p>
        </p:txBody>
      </p:sp>
      <p:sp>
        <p:nvSpPr>
          <p:cNvPr id="279" name="Google Shape;279;p40"/>
          <p:cNvSpPr txBox="1"/>
          <p:nvPr/>
        </p:nvSpPr>
        <p:spPr>
          <a:xfrm>
            <a:off x="391450" y="1164975"/>
            <a:ext cx="6308400" cy="36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Yolo is known for its object detection, however it has classification models</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Yolov8-cls has 5 possible models, we will use small, medium and large</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Yolo is a CNN, </a:t>
            </a:r>
            <a:r>
              <a:rPr lang="en-GB" sz="1200">
                <a:solidFill>
                  <a:schemeClr val="dk2"/>
                </a:solidFill>
                <a:latin typeface="Playfair Display"/>
                <a:ea typeface="Playfair Display"/>
                <a:cs typeface="Playfair Display"/>
                <a:sym typeface="Playfair Display"/>
              </a:rPr>
              <a:t>specifically</a:t>
            </a:r>
            <a:r>
              <a:rPr lang="en-GB" sz="1200">
                <a:solidFill>
                  <a:schemeClr val="dk2"/>
                </a:solidFill>
                <a:latin typeface="Playfair Display"/>
                <a:ea typeface="Playfair Display"/>
                <a:cs typeface="Playfair Display"/>
                <a:sym typeface="Playfair Display"/>
              </a:rPr>
              <a:t> CSPDarknet53</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Cross stage partial networks: </a:t>
            </a:r>
            <a:r>
              <a:rPr lang="en-GB" sz="1200">
                <a:solidFill>
                  <a:schemeClr val="dk2"/>
                </a:solidFill>
                <a:latin typeface="Playfair Display"/>
                <a:ea typeface="Playfair Display"/>
                <a:cs typeface="Playfair Display"/>
                <a:sym typeface="Playfair Display"/>
              </a:rPr>
              <a:t>splitting feature map into 2</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Improves the speed of the network (great for real time implementation)</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Vanishing gradient problem</a:t>
            </a:r>
            <a:endParaRPr sz="1200">
              <a:solidFill>
                <a:schemeClr val="dk2"/>
              </a:solidFill>
              <a:latin typeface="Playfair Display"/>
              <a:ea typeface="Playfair Display"/>
              <a:cs typeface="Playfair Display"/>
              <a:sym typeface="Playfair Display"/>
            </a:endParaRPr>
          </a:p>
        </p:txBody>
      </p:sp>
      <p:pic>
        <p:nvPicPr>
          <p:cNvPr id="280" name="Google Shape;280;p40"/>
          <p:cNvPicPr preferRelativeResize="0"/>
          <p:nvPr/>
        </p:nvPicPr>
        <p:blipFill>
          <a:blip r:embed="rId3">
            <a:alphaModFix/>
          </a:blip>
          <a:stretch>
            <a:fillRect/>
          </a:stretch>
        </p:blipFill>
        <p:spPr>
          <a:xfrm>
            <a:off x="6066050" y="216300"/>
            <a:ext cx="2982950" cy="4927200"/>
          </a:xfrm>
          <a:prstGeom prst="rect">
            <a:avLst/>
          </a:prstGeom>
          <a:noFill/>
          <a:ln>
            <a:noFill/>
          </a:ln>
        </p:spPr>
      </p:pic>
      <p:pic>
        <p:nvPicPr>
          <p:cNvPr id="281" name="Google Shape;281;p40"/>
          <p:cNvPicPr preferRelativeResize="0"/>
          <p:nvPr/>
        </p:nvPicPr>
        <p:blipFill>
          <a:blip r:embed="rId4">
            <a:alphaModFix/>
          </a:blip>
          <a:stretch>
            <a:fillRect/>
          </a:stretch>
        </p:blipFill>
        <p:spPr>
          <a:xfrm>
            <a:off x="596475" y="2531400"/>
            <a:ext cx="5224122" cy="239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 of initial Yolov8-cls</a:t>
            </a:r>
            <a:endParaRPr/>
          </a:p>
        </p:txBody>
      </p:sp>
      <p:sp>
        <p:nvSpPr>
          <p:cNvPr id="287" name="Google Shape;287;p41"/>
          <p:cNvSpPr txBox="1"/>
          <p:nvPr/>
        </p:nvSpPr>
        <p:spPr>
          <a:xfrm>
            <a:off x="348975" y="973900"/>
            <a:ext cx="4761600" cy="36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Want to limit false negatives</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We can test the yolo models on different </a:t>
            </a:r>
            <a:r>
              <a:rPr lang="en-GB" sz="1200">
                <a:solidFill>
                  <a:schemeClr val="dk2"/>
                </a:solidFill>
                <a:latin typeface="Playfair Display"/>
                <a:ea typeface="Playfair Display"/>
                <a:cs typeface="Playfair Display"/>
                <a:sym typeface="Playfair Display"/>
              </a:rPr>
              <a:t>sizes</a:t>
            </a:r>
            <a:r>
              <a:rPr lang="en-GB" sz="1200">
                <a:solidFill>
                  <a:schemeClr val="dk2"/>
                </a:solidFill>
                <a:latin typeface="Playfair Display"/>
                <a:ea typeface="Playfair Display"/>
                <a:cs typeface="Playfair Display"/>
                <a:sym typeface="Playfair Display"/>
              </a:rPr>
              <a:t> of images</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The greater the image size, the more detail, and the less false</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negatives that occur</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On average the </a:t>
            </a:r>
            <a:r>
              <a:rPr lang="en-GB" sz="1200">
                <a:solidFill>
                  <a:schemeClr val="dk2"/>
                </a:solidFill>
                <a:latin typeface="Playfair Display"/>
                <a:ea typeface="Playfair Display"/>
                <a:cs typeface="Playfair Display"/>
                <a:sym typeface="Playfair Display"/>
              </a:rPr>
              <a:t>small</a:t>
            </a:r>
            <a:r>
              <a:rPr lang="en-GB" sz="1200">
                <a:solidFill>
                  <a:schemeClr val="dk2"/>
                </a:solidFill>
                <a:latin typeface="Playfair Display"/>
                <a:ea typeface="Playfair Display"/>
                <a:cs typeface="Playfair Display"/>
                <a:sym typeface="Playfair Display"/>
              </a:rPr>
              <a:t> model did the worst, and then the large</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The medium model with 1024 pixel size did the best with only 405 of the incorrect </a:t>
            </a:r>
            <a:r>
              <a:rPr lang="en-GB" sz="1200">
                <a:solidFill>
                  <a:schemeClr val="dk2"/>
                </a:solidFill>
                <a:latin typeface="Playfair Display"/>
                <a:ea typeface="Playfair Display"/>
                <a:cs typeface="Playfair Display"/>
                <a:sym typeface="Playfair Display"/>
              </a:rPr>
              <a:t>catheter being</a:t>
            </a:r>
            <a:r>
              <a:rPr lang="en-GB" sz="1200">
                <a:solidFill>
                  <a:schemeClr val="dk2"/>
                </a:solidFill>
                <a:latin typeface="Playfair Display"/>
                <a:ea typeface="Playfair Display"/>
                <a:cs typeface="Playfair Display"/>
                <a:sym typeface="Playfair Display"/>
              </a:rPr>
              <a:t> labelled as correct. However this is only 67.6% of incorrect</a:t>
            </a:r>
            <a:br>
              <a:rPr lang="en-GB" sz="1200">
                <a:solidFill>
                  <a:schemeClr val="dk2"/>
                </a:solidFill>
                <a:latin typeface="Playfair Display"/>
                <a:ea typeface="Playfair Display"/>
                <a:cs typeface="Playfair Display"/>
                <a:sym typeface="Playfair Display"/>
              </a:rPr>
            </a:br>
            <a:r>
              <a:rPr lang="en-GB" sz="1200">
                <a:solidFill>
                  <a:schemeClr val="dk2"/>
                </a:solidFill>
                <a:latin typeface="Playfair Display"/>
                <a:ea typeface="Playfair Display"/>
                <a:cs typeface="Playfair Display"/>
                <a:sym typeface="Playfair Display"/>
              </a:rPr>
              <a:t>catheters being identified</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p:txBody>
      </p:sp>
      <p:pic>
        <p:nvPicPr>
          <p:cNvPr id="288" name="Google Shape;288;p41"/>
          <p:cNvPicPr preferRelativeResize="0"/>
          <p:nvPr/>
        </p:nvPicPr>
        <p:blipFill>
          <a:blip r:embed="rId3">
            <a:alphaModFix/>
          </a:blip>
          <a:stretch>
            <a:fillRect/>
          </a:stretch>
        </p:blipFill>
        <p:spPr>
          <a:xfrm>
            <a:off x="5209675" y="2813275"/>
            <a:ext cx="3692825" cy="2191175"/>
          </a:xfrm>
          <a:prstGeom prst="rect">
            <a:avLst/>
          </a:prstGeom>
          <a:noFill/>
          <a:ln>
            <a:noFill/>
          </a:ln>
        </p:spPr>
      </p:pic>
      <p:pic>
        <p:nvPicPr>
          <p:cNvPr id="289" name="Google Shape;289;p41"/>
          <p:cNvPicPr preferRelativeResize="0"/>
          <p:nvPr/>
        </p:nvPicPr>
        <p:blipFill>
          <a:blip r:embed="rId4">
            <a:alphaModFix/>
          </a:blip>
          <a:stretch>
            <a:fillRect/>
          </a:stretch>
        </p:blipFill>
        <p:spPr>
          <a:xfrm>
            <a:off x="5549400" y="244325"/>
            <a:ext cx="3013375" cy="2363175"/>
          </a:xfrm>
          <a:prstGeom prst="rect">
            <a:avLst/>
          </a:prstGeom>
          <a:noFill/>
          <a:ln>
            <a:noFill/>
          </a:ln>
        </p:spPr>
      </p:pic>
      <p:pic>
        <p:nvPicPr>
          <p:cNvPr id="290" name="Google Shape;290;p41"/>
          <p:cNvPicPr preferRelativeResize="0"/>
          <p:nvPr/>
        </p:nvPicPr>
        <p:blipFill>
          <a:blip r:embed="rId5">
            <a:alphaModFix/>
          </a:blip>
          <a:stretch>
            <a:fillRect/>
          </a:stretch>
        </p:blipFill>
        <p:spPr>
          <a:xfrm>
            <a:off x="773325" y="3108400"/>
            <a:ext cx="3362776" cy="1805100"/>
          </a:xfrm>
          <a:prstGeom prst="rect">
            <a:avLst/>
          </a:prstGeom>
          <a:noFill/>
          <a:ln>
            <a:noFill/>
          </a:ln>
        </p:spPr>
      </p:pic>
      <p:sp>
        <p:nvSpPr>
          <p:cNvPr id="291" name="Google Shape;291;p41"/>
          <p:cNvSpPr/>
          <p:nvPr/>
        </p:nvSpPr>
        <p:spPr>
          <a:xfrm>
            <a:off x="5545025" y="247525"/>
            <a:ext cx="3013500" cy="242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Yolov8-cls Continued</a:t>
            </a:r>
            <a:endParaRPr/>
          </a:p>
        </p:txBody>
      </p:sp>
      <p:sp>
        <p:nvSpPr>
          <p:cNvPr id="297" name="Google Shape;297;p42"/>
          <p:cNvSpPr txBox="1"/>
          <p:nvPr/>
        </p:nvSpPr>
        <p:spPr>
          <a:xfrm>
            <a:off x="391450" y="1164975"/>
            <a:ext cx="6308400" cy="36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To further analyse the model and where it is possibly </a:t>
            </a:r>
            <a:r>
              <a:rPr lang="en-GB" sz="1200">
                <a:solidFill>
                  <a:schemeClr val="dk2"/>
                </a:solidFill>
                <a:latin typeface="Playfair Display"/>
                <a:ea typeface="Playfair Display"/>
                <a:cs typeface="Playfair Display"/>
                <a:sym typeface="Playfair Display"/>
              </a:rPr>
              <a:t>going wrong, we can investigate on how the models trained and the testing</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Large models worse than medium?</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Large models struggled to train, overfitting</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Can limit the testing data to only the catheters that are completely wrong</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This performs much better, meaning that the models struggles with the partially placed catheters</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Comparing to the original breast cancer diagnosis, that we decided to use Yolo based on, there are some big differences between the types of images</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p:txBody>
      </p:sp>
      <p:pic>
        <p:nvPicPr>
          <p:cNvPr id="298" name="Google Shape;298;p42"/>
          <p:cNvPicPr preferRelativeResize="0"/>
          <p:nvPr/>
        </p:nvPicPr>
        <p:blipFill>
          <a:blip r:embed="rId3">
            <a:alphaModFix/>
          </a:blip>
          <a:stretch>
            <a:fillRect/>
          </a:stretch>
        </p:blipFill>
        <p:spPr>
          <a:xfrm>
            <a:off x="72100" y="2974875"/>
            <a:ext cx="2646324" cy="2092825"/>
          </a:xfrm>
          <a:prstGeom prst="rect">
            <a:avLst/>
          </a:prstGeom>
          <a:noFill/>
          <a:ln>
            <a:noFill/>
          </a:ln>
        </p:spPr>
      </p:pic>
      <p:pic>
        <p:nvPicPr>
          <p:cNvPr id="299" name="Google Shape;299;p42"/>
          <p:cNvPicPr preferRelativeResize="0"/>
          <p:nvPr/>
        </p:nvPicPr>
        <p:blipFill>
          <a:blip r:embed="rId4">
            <a:alphaModFix/>
          </a:blip>
          <a:stretch>
            <a:fillRect/>
          </a:stretch>
        </p:blipFill>
        <p:spPr>
          <a:xfrm>
            <a:off x="2841275" y="3094150"/>
            <a:ext cx="3120624" cy="1854275"/>
          </a:xfrm>
          <a:prstGeom prst="rect">
            <a:avLst/>
          </a:prstGeom>
          <a:noFill/>
          <a:ln>
            <a:noFill/>
          </a:ln>
        </p:spPr>
      </p:pic>
      <p:pic>
        <p:nvPicPr>
          <p:cNvPr id="300" name="Google Shape;300;p42"/>
          <p:cNvPicPr preferRelativeResize="0"/>
          <p:nvPr/>
        </p:nvPicPr>
        <p:blipFill>
          <a:blip r:embed="rId5">
            <a:alphaModFix/>
          </a:blip>
          <a:stretch>
            <a:fillRect/>
          </a:stretch>
        </p:blipFill>
        <p:spPr>
          <a:xfrm>
            <a:off x="6740263" y="596875"/>
            <a:ext cx="2253176" cy="2196076"/>
          </a:xfrm>
          <a:prstGeom prst="rect">
            <a:avLst/>
          </a:prstGeom>
          <a:noFill/>
          <a:ln>
            <a:noFill/>
          </a:ln>
        </p:spPr>
      </p:pic>
      <p:sp>
        <p:nvSpPr>
          <p:cNvPr id="301" name="Google Shape;301;p42"/>
          <p:cNvSpPr txBox="1"/>
          <p:nvPr/>
        </p:nvSpPr>
        <p:spPr>
          <a:xfrm>
            <a:off x="6855375" y="2686800"/>
            <a:ext cx="2079600" cy="1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2"/>
                </a:solidFill>
                <a:latin typeface="Playfair Display"/>
                <a:ea typeface="Playfair Display"/>
                <a:cs typeface="Playfair Display"/>
                <a:sym typeface="Playfair Display"/>
              </a:rPr>
              <a:t>Training of large model</a:t>
            </a:r>
            <a:endParaRPr sz="800">
              <a:solidFill>
                <a:schemeClr val="dk2"/>
              </a:solidFill>
              <a:latin typeface="Playfair Display"/>
              <a:ea typeface="Playfair Display"/>
              <a:cs typeface="Playfair Display"/>
              <a:sym typeface="Playfair Display"/>
            </a:endParaRPr>
          </a:p>
        </p:txBody>
      </p:sp>
      <p:pic>
        <p:nvPicPr>
          <p:cNvPr id="302" name="Google Shape;302;p42"/>
          <p:cNvPicPr preferRelativeResize="0"/>
          <p:nvPr/>
        </p:nvPicPr>
        <p:blipFill>
          <a:blip r:embed="rId6">
            <a:alphaModFix/>
          </a:blip>
          <a:stretch>
            <a:fillRect/>
          </a:stretch>
        </p:blipFill>
        <p:spPr>
          <a:xfrm>
            <a:off x="6044353" y="3016425"/>
            <a:ext cx="1614125" cy="1890075"/>
          </a:xfrm>
          <a:prstGeom prst="rect">
            <a:avLst/>
          </a:prstGeom>
          <a:noFill/>
          <a:ln>
            <a:noFill/>
          </a:ln>
        </p:spPr>
      </p:pic>
      <p:pic>
        <p:nvPicPr>
          <p:cNvPr id="303" name="Google Shape;303;p42"/>
          <p:cNvPicPr preferRelativeResize="0"/>
          <p:nvPr/>
        </p:nvPicPr>
        <p:blipFill>
          <a:blip r:embed="rId7">
            <a:alphaModFix/>
          </a:blip>
          <a:stretch>
            <a:fillRect/>
          </a:stretch>
        </p:blipFill>
        <p:spPr>
          <a:xfrm>
            <a:off x="7658475" y="3325151"/>
            <a:ext cx="1434575" cy="1181397"/>
          </a:xfrm>
          <a:prstGeom prst="rect">
            <a:avLst/>
          </a:prstGeom>
          <a:noFill/>
          <a:ln>
            <a:noFill/>
          </a:ln>
        </p:spPr>
      </p:pic>
      <p:sp>
        <p:nvSpPr>
          <p:cNvPr id="304" name="Google Shape;304;p42"/>
          <p:cNvSpPr/>
          <p:nvPr/>
        </p:nvSpPr>
        <p:spPr>
          <a:xfrm>
            <a:off x="6747850" y="585450"/>
            <a:ext cx="2285400" cy="236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05" name="Google Shape;305;p42"/>
          <p:cNvSpPr/>
          <p:nvPr/>
        </p:nvSpPr>
        <p:spPr>
          <a:xfrm>
            <a:off x="6049075" y="3008275"/>
            <a:ext cx="3064200" cy="18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44250" y="119375"/>
            <a:ext cx="8455500" cy="494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43"/>
          <p:cNvSpPr txBox="1"/>
          <p:nvPr/>
        </p:nvSpPr>
        <p:spPr>
          <a:xfrm>
            <a:off x="1456950" y="-64000"/>
            <a:ext cx="59937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GB" sz="4800">
                <a:solidFill>
                  <a:schemeClr val="dk2"/>
                </a:solidFill>
                <a:latin typeface="Playfair Display"/>
                <a:ea typeface="Playfair Display"/>
                <a:cs typeface="Playfair Display"/>
                <a:sym typeface="Playfair Display"/>
              </a:rPr>
              <a:t>RESNET</a:t>
            </a:r>
            <a:endParaRPr sz="1800">
              <a:solidFill>
                <a:schemeClr val="dk2"/>
              </a:solidFill>
              <a:latin typeface="Playfair Display"/>
              <a:ea typeface="Playfair Display"/>
              <a:cs typeface="Playfair Display"/>
              <a:sym typeface="Playfair Display"/>
            </a:endParaRPr>
          </a:p>
        </p:txBody>
      </p:sp>
      <p:sp>
        <p:nvSpPr>
          <p:cNvPr id="312" name="Google Shape;312;p43"/>
          <p:cNvSpPr txBox="1"/>
          <p:nvPr/>
        </p:nvSpPr>
        <p:spPr>
          <a:xfrm>
            <a:off x="694475" y="857250"/>
            <a:ext cx="3190200" cy="40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2"/>
                </a:solidFill>
                <a:latin typeface="Playfair Display"/>
                <a:ea typeface="Playfair Display"/>
                <a:cs typeface="Playfair Display"/>
                <a:sym typeface="Playfair Display"/>
              </a:rPr>
              <a:t>Why ResNet:</a:t>
            </a:r>
            <a:r>
              <a:rPr b="1" lang="en-GB" sz="1500">
                <a:solidFill>
                  <a:schemeClr val="dk2"/>
                </a:solidFill>
                <a:latin typeface="Playfair Display"/>
                <a:ea typeface="Playfair Display"/>
                <a:cs typeface="Playfair Display"/>
                <a:sym typeface="Playfair Display"/>
              </a:rPr>
              <a:t> </a:t>
            </a:r>
            <a:r>
              <a:rPr lang="en-GB" sz="1200">
                <a:solidFill>
                  <a:schemeClr val="dk2"/>
                </a:solidFill>
              </a:rPr>
              <a:t>excels at image classification tasks and handles vanishing gradients better due to its residual connections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GB" sz="1200">
                <a:solidFill>
                  <a:schemeClr val="dk2"/>
                </a:solidFill>
              </a:rPr>
              <a:t>Why do we use AUC</a:t>
            </a:r>
            <a:r>
              <a:rPr lang="en-GB" sz="1200">
                <a:solidFill>
                  <a:schemeClr val="dk2"/>
                </a:solidFill>
              </a:rPr>
              <a:t>: better for data with class imbalance (</a:t>
            </a:r>
            <a:r>
              <a:rPr lang="en-GB" sz="1200">
                <a:solidFill>
                  <a:srgbClr val="111111"/>
                </a:solidFill>
                <a:highlight>
                  <a:srgbClr val="FFFFFF"/>
                </a:highlight>
              </a:rPr>
              <a:t>Using AUC and Accuracy in Evaluating Learning Algorithms, Jin Huang and Charles Ling, March 2005).</a:t>
            </a:r>
            <a:endParaRPr sz="1200">
              <a:solidFill>
                <a:srgbClr val="111111"/>
              </a:solidFill>
              <a:highlight>
                <a:srgbClr val="FFFFFF"/>
              </a:highlight>
            </a:endParaRPr>
          </a:p>
          <a:p>
            <a:pPr indent="0" lvl="0" marL="0" rtl="0" algn="l">
              <a:spcBef>
                <a:spcPts val="0"/>
              </a:spcBef>
              <a:spcAft>
                <a:spcPts val="0"/>
              </a:spcAft>
              <a:buNone/>
            </a:pPr>
            <a:r>
              <a:rPr lang="en-GB" sz="1300">
                <a:solidFill>
                  <a:schemeClr val="dk2"/>
                </a:solidFill>
              </a:rPr>
              <a:t> and i</a:t>
            </a:r>
            <a:r>
              <a:rPr lang="en-GB" sz="1200">
                <a:solidFill>
                  <a:schemeClr val="dk2"/>
                </a:solidFill>
              </a:rPr>
              <a:t>n medical scenarios, false positives and false negatives can have very different consequences. For instance, a false negative (predicting a wrong placement as correct) can be far more dangerous than a false positive (predicting a correct placement as wrong).In medical applications, it’s essential to ensure the model is not just "right" most of the time (which accuracy measures), but that it can </a:t>
            </a:r>
            <a:r>
              <a:rPr b="1" lang="en-GB" sz="1200">
                <a:solidFill>
                  <a:schemeClr val="dk2"/>
                </a:solidFill>
              </a:rPr>
              <a:t>confidently distinguish</a:t>
            </a:r>
            <a:r>
              <a:rPr lang="en-GB" sz="1200">
                <a:solidFill>
                  <a:schemeClr val="dk2"/>
                </a:solidFill>
              </a:rPr>
              <a:t> between correct and incorrect outcomes (which AUC measures).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313" name="Google Shape;313;p43"/>
          <p:cNvPicPr preferRelativeResize="0"/>
          <p:nvPr/>
        </p:nvPicPr>
        <p:blipFill>
          <a:blip r:embed="rId3">
            <a:alphaModFix/>
          </a:blip>
          <a:stretch>
            <a:fillRect/>
          </a:stretch>
        </p:blipFill>
        <p:spPr>
          <a:xfrm>
            <a:off x="4572000" y="667700"/>
            <a:ext cx="4227751" cy="2523850"/>
          </a:xfrm>
          <a:prstGeom prst="rect">
            <a:avLst/>
          </a:prstGeom>
          <a:noFill/>
          <a:ln>
            <a:noFill/>
          </a:ln>
        </p:spPr>
      </p:pic>
      <p:pic>
        <p:nvPicPr>
          <p:cNvPr id="314" name="Google Shape;314;p43"/>
          <p:cNvPicPr preferRelativeResize="0"/>
          <p:nvPr/>
        </p:nvPicPr>
        <p:blipFill>
          <a:blip r:embed="rId4">
            <a:alphaModFix/>
          </a:blip>
          <a:stretch>
            <a:fillRect/>
          </a:stretch>
        </p:blipFill>
        <p:spPr>
          <a:xfrm>
            <a:off x="4394775" y="3126450"/>
            <a:ext cx="4296318" cy="1875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44250" y="119375"/>
            <a:ext cx="8455500" cy="494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0" name="Google Shape;320;p44"/>
          <p:cNvSpPr txBox="1"/>
          <p:nvPr/>
        </p:nvSpPr>
        <p:spPr>
          <a:xfrm>
            <a:off x="1456950" y="-64000"/>
            <a:ext cx="59937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GB" sz="4800">
                <a:solidFill>
                  <a:schemeClr val="dk2"/>
                </a:solidFill>
                <a:latin typeface="Playfair Display"/>
                <a:ea typeface="Playfair Display"/>
                <a:cs typeface="Playfair Display"/>
                <a:sym typeface="Playfair Display"/>
              </a:rPr>
              <a:t>DENSENET</a:t>
            </a:r>
            <a:endParaRPr sz="1800">
              <a:solidFill>
                <a:schemeClr val="dk2"/>
              </a:solidFill>
              <a:latin typeface="Playfair Display"/>
              <a:ea typeface="Playfair Display"/>
              <a:cs typeface="Playfair Display"/>
              <a:sym typeface="Playfair Display"/>
            </a:endParaRPr>
          </a:p>
        </p:txBody>
      </p:sp>
      <p:pic>
        <p:nvPicPr>
          <p:cNvPr id="321" name="Google Shape;321;p44"/>
          <p:cNvPicPr preferRelativeResize="0"/>
          <p:nvPr/>
        </p:nvPicPr>
        <p:blipFill>
          <a:blip r:embed="rId3">
            <a:alphaModFix/>
          </a:blip>
          <a:stretch>
            <a:fillRect/>
          </a:stretch>
        </p:blipFill>
        <p:spPr>
          <a:xfrm>
            <a:off x="1018524" y="730000"/>
            <a:ext cx="7106950" cy="368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5"/>
          <p:cNvPicPr preferRelativeResize="0"/>
          <p:nvPr/>
        </p:nvPicPr>
        <p:blipFill>
          <a:blip r:embed="rId3">
            <a:alphaModFix/>
          </a:blip>
          <a:stretch>
            <a:fillRect/>
          </a:stretch>
        </p:blipFill>
        <p:spPr>
          <a:xfrm>
            <a:off x="224600" y="883100"/>
            <a:ext cx="8692525" cy="3675625"/>
          </a:xfrm>
          <a:prstGeom prst="rect">
            <a:avLst/>
          </a:prstGeom>
          <a:noFill/>
          <a:ln>
            <a:noFill/>
          </a:ln>
        </p:spPr>
      </p:pic>
      <p:sp>
        <p:nvSpPr>
          <p:cNvPr id="327" name="Google Shape;327;p45"/>
          <p:cNvSpPr txBox="1"/>
          <p:nvPr/>
        </p:nvSpPr>
        <p:spPr>
          <a:xfrm>
            <a:off x="2302050" y="115575"/>
            <a:ext cx="45753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dk2"/>
                </a:solidFill>
                <a:latin typeface="Playfair Display"/>
                <a:ea typeface="Playfair Display"/>
                <a:cs typeface="Playfair Display"/>
                <a:sym typeface="Playfair Display"/>
              </a:rPr>
              <a:t>    UNet for </a:t>
            </a:r>
            <a:r>
              <a:rPr b="1" lang="en-GB" sz="3000">
                <a:solidFill>
                  <a:schemeClr val="dk2"/>
                </a:solidFill>
                <a:latin typeface="Playfair Display"/>
                <a:ea typeface="Playfair Display"/>
                <a:cs typeface="Playfair Display"/>
                <a:sym typeface="Playfair Display"/>
              </a:rPr>
              <a:t>segmentation</a:t>
            </a:r>
            <a:endParaRPr b="1" sz="3000">
              <a:solidFill>
                <a:schemeClr val="dk2"/>
              </a:solidFill>
              <a:latin typeface="Playfair Display"/>
              <a:ea typeface="Playfair Display"/>
              <a:cs typeface="Playfair Display"/>
              <a:sym typeface="Playfair Display"/>
            </a:endParaRPr>
          </a:p>
        </p:txBody>
      </p:sp>
      <p:sp>
        <p:nvSpPr>
          <p:cNvPr id="328" name="Google Shape;328;p45"/>
          <p:cNvSpPr txBox="1"/>
          <p:nvPr/>
        </p:nvSpPr>
        <p:spPr>
          <a:xfrm>
            <a:off x="571775" y="1104200"/>
            <a:ext cx="8029800" cy="3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chemeClr val="dk2"/>
                </a:solidFill>
                <a:latin typeface="Playfair Display"/>
                <a:ea typeface="Playfair Display"/>
                <a:cs typeface="Playfair Display"/>
                <a:sym typeface="Playfair Display"/>
              </a:rPr>
              <a:t>Answer</a:t>
            </a:r>
            <a:r>
              <a:rPr b="1" lang="en-GB" sz="1800" u="sng">
                <a:solidFill>
                  <a:schemeClr val="dk2"/>
                </a:solidFill>
                <a:latin typeface="Playfair Display"/>
                <a:ea typeface="Playfair Display"/>
                <a:cs typeface="Playfair Display"/>
                <a:sym typeface="Playfair Display"/>
              </a:rPr>
              <a:t> a question:</a:t>
            </a:r>
            <a:r>
              <a:rPr b="1" lang="en-GB" sz="1800">
                <a:solidFill>
                  <a:schemeClr val="dk2"/>
                </a:solidFill>
                <a:latin typeface="Playfair Display"/>
                <a:ea typeface="Playfair Display"/>
                <a:cs typeface="Playfair Display"/>
                <a:sym typeface="Playfair Display"/>
              </a:rPr>
              <a:t> </a:t>
            </a:r>
            <a:endParaRPr b="1"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800">
                <a:solidFill>
                  <a:schemeClr val="dk2"/>
                </a:solidFill>
                <a:latin typeface="Playfair Display"/>
                <a:ea typeface="Playfair Display"/>
                <a:cs typeface="Playfair Display"/>
                <a:sym typeface="Playfair Display"/>
              </a:rPr>
              <a:t>We used ResNet and </a:t>
            </a:r>
            <a:r>
              <a:rPr lang="en-GB" sz="1800">
                <a:solidFill>
                  <a:schemeClr val="dk2"/>
                </a:solidFill>
                <a:latin typeface="Playfair Display SemiBold"/>
                <a:ea typeface="Playfair Display SemiBold"/>
                <a:cs typeface="Playfair Display SemiBold"/>
                <a:sym typeface="Playfair Display SemiBold"/>
              </a:rPr>
              <a:t>Yolo</a:t>
            </a:r>
            <a:r>
              <a:rPr lang="en-GB" sz="1800">
                <a:solidFill>
                  <a:schemeClr val="dk2"/>
                </a:solidFill>
                <a:latin typeface="Playfair Display SemiBold"/>
                <a:ea typeface="Playfair Display SemiBold"/>
                <a:cs typeface="Playfair Display SemiBold"/>
                <a:sym typeface="Playfair Display SemiBold"/>
              </a:rPr>
              <a:t> </a:t>
            </a:r>
            <a:r>
              <a:rPr b="1" lang="en-GB" sz="1800">
                <a:solidFill>
                  <a:schemeClr val="dk2"/>
                </a:solidFill>
                <a:latin typeface="Playfair Display"/>
                <a:ea typeface="Playfair Display"/>
                <a:cs typeface="Playfair Display"/>
                <a:sym typeface="Playfair Display"/>
              </a:rPr>
              <a:t>models, what other models can help us with further analysis?</a:t>
            </a:r>
            <a:endParaRPr b="1"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800" u="sng">
                <a:solidFill>
                  <a:schemeClr val="dk2"/>
                </a:solidFill>
                <a:latin typeface="Playfair Display"/>
                <a:ea typeface="Playfair Display"/>
                <a:cs typeface="Playfair Display"/>
                <a:sym typeface="Playfair Display"/>
              </a:rPr>
              <a:t>Purpose: </a:t>
            </a:r>
            <a:endParaRPr b="1" sz="1800" u="sng">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800">
                <a:solidFill>
                  <a:schemeClr val="dk2"/>
                </a:solidFill>
                <a:latin typeface="Playfair Display"/>
                <a:ea typeface="Playfair Display"/>
                <a:cs typeface="Playfair Display"/>
                <a:sym typeface="Playfair Display"/>
              </a:rPr>
              <a:t>We use Unet's image segmentation function to find the baselines with important coordinates in the x-ray.</a:t>
            </a:r>
            <a:endParaRPr b="1"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640600" y="275625"/>
            <a:ext cx="79389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t>Why Unet is important and why we use it</a:t>
            </a:r>
            <a:endParaRPr sz="2900"/>
          </a:p>
        </p:txBody>
      </p:sp>
      <p:sp>
        <p:nvSpPr>
          <p:cNvPr id="334" name="Google Shape;334;p46"/>
          <p:cNvSpPr txBox="1"/>
          <p:nvPr>
            <p:ph idx="1" type="body"/>
          </p:nvPr>
        </p:nvSpPr>
        <p:spPr>
          <a:xfrm>
            <a:off x="4273300" y="1049925"/>
            <a:ext cx="3701700" cy="2448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GB" sz="1754">
                <a:solidFill>
                  <a:srgbClr val="000000"/>
                </a:solidFill>
              </a:rPr>
              <a:t>Pixel-wise Accuracy:</a:t>
            </a:r>
            <a:r>
              <a:rPr lang="en-GB" sz="1754">
                <a:solidFill>
                  <a:srgbClr val="000000"/>
                </a:solidFill>
              </a:rPr>
              <a:t> Ideal for tasks requiring detailed localization within images.</a:t>
            </a:r>
            <a:endParaRPr sz="1754">
              <a:solidFill>
                <a:srgbClr val="000000"/>
              </a:solidFill>
            </a:endParaRPr>
          </a:p>
          <a:p>
            <a:pPr indent="0" lvl="0" marL="0" rtl="0" algn="l">
              <a:spcBef>
                <a:spcPts val="1200"/>
              </a:spcBef>
              <a:spcAft>
                <a:spcPts val="0"/>
              </a:spcAft>
              <a:buNone/>
            </a:pPr>
            <a:r>
              <a:rPr b="1" lang="en-GB" sz="1754">
                <a:solidFill>
                  <a:srgbClr val="000000"/>
                </a:solidFill>
              </a:rPr>
              <a:t>Flexible Architecture:</a:t>
            </a:r>
            <a:r>
              <a:rPr lang="en-GB" sz="1754">
                <a:solidFill>
                  <a:srgbClr val="000000"/>
                </a:solidFill>
              </a:rPr>
              <a:t> Fully convolutional network that handles images of varying sizes.</a:t>
            </a:r>
            <a:endParaRPr sz="1754">
              <a:solidFill>
                <a:srgbClr val="000000"/>
              </a:solidFill>
            </a:endParaRPr>
          </a:p>
          <a:p>
            <a:pPr indent="0" lvl="0" marL="0" rtl="0" algn="l">
              <a:spcBef>
                <a:spcPts val="1200"/>
              </a:spcBef>
              <a:spcAft>
                <a:spcPts val="0"/>
              </a:spcAft>
              <a:buNone/>
            </a:pPr>
            <a:r>
              <a:rPr b="1" lang="en-GB" sz="1754">
                <a:solidFill>
                  <a:srgbClr val="000000"/>
                </a:solidFill>
              </a:rPr>
              <a:t>Robust Performance:</a:t>
            </a:r>
            <a:r>
              <a:rPr lang="en-GB" sz="1754">
                <a:solidFill>
                  <a:srgbClr val="000000"/>
                </a:solidFill>
              </a:rPr>
              <a:t> Combines deep learning capabilities with the need for precise spatial information.</a:t>
            </a:r>
            <a:endParaRPr sz="1754">
              <a:solidFill>
                <a:srgbClr val="000000"/>
              </a:solidFill>
            </a:endParaRPr>
          </a:p>
          <a:p>
            <a:pPr indent="0" lvl="0" marL="0" rtl="0" algn="l">
              <a:spcBef>
                <a:spcPts val="1200"/>
              </a:spcBef>
              <a:spcAft>
                <a:spcPts val="1200"/>
              </a:spcAft>
              <a:buNone/>
            </a:pPr>
            <a:r>
              <a:t/>
            </a:r>
            <a:endParaRPr/>
          </a:p>
        </p:txBody>
      </p:sp>
      <p:sp>
        <p:nvSpPr>
          <p:cNvPr id="335" name="Google Shape;335;p46"/>
          <p:cNvSpPr txBox="1"/>
          <p:nvPr/>
        </p:nvSpPr>
        <p:spPr>
          <a:xfrm>
            <a:off x="572375" y="918600"/>
            <a:ext cx="3186000" cy="37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latin typeface="Playfair Display"/>
                <a:ea typeface="Playfair Display"/>
                <a:cs typeface="Playfair Display"/>
                <a:sym typeface="Playfair Display"/>
              </a:rPr>
              <a:t>Importance:</a:t>
            </a:r>
            <a:endParaRPr b="1" sz="13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b="1" lang="en-GB" sz="1300">
                <a:latin typeface="Playfair Display"/>
                <a:ea typeface="Playfair Display"/>
                <a:cs typeface="Playfair Display"/>
                <a:sym typeface="Playfair Display"/>
              </a:rPr>
              <a:t>Precise Segmentation:</a:t>
            </a:r>
            <a:r>
              <a:rPr lang="en-GB" sz="1300">
                <a:latin typeface="Playfair Display"/>
                <a:ea typeface="Playfair Display"/>
                <a:cs typeface="Playfair Display"/>
                <a:sym typeface="Playfair Display"/>
              </a:rPr>
              <a:t> Excels at pixel-level predictions by capturing both global context and fine details.</a:t>
            </a:r>
            <a:endParaRPr sz="13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b="1" lang="en-GB" sz="1300">
                <a:latin typeface="Playfair Display"/>
                <a:ea typeface="Playfair Display"/>
                <a:cs typeface="Playfair Display"/>
                <a:sym typeface="Playfair Display"/>
              </a:rPr>
              <a:t>Skip Connections:</a:t>
            </a:r>
            <a:r>
              <a:rPr lang="en-GB" sz="1300">
                <a:latin typeface="Playfair Display"/>
                <a:ea typeface="Playfair Display"/>
                <a:cs typeface="Playfair Display"/>
                <a:sym typeface="Playfair Display"/>
              </a:rPr>
              <a:t> Preserve spatial information lost during downsampling, enhancing accuracy.</a:t>
            </a:r>
            <a:endParaRPr sz="13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b="1" lang="en-GB" sz="1300">
                <a:latin typeface="Playfair Display"/>
                <a:ea typeface="Playfair Display"/>
                <a:cs typeface="Playfair Display"/>
                <a:sym typeface="Playfair Display"/>
              </a:rPr>
              <a:t>Efficiency with Limited Data:</a:t>
            </a:r>
            <a:r>
              <a:rPr lang="en-GB" sz="1300">
                <a:latin typeface="Playfair Display"/>
                <a:ea typeface="Playfair Display"/>
                <a:cs typeface="Playfair Display"/>
                <a:sym typeface="Playfair Display"/>
              </a:rPr>
              <a:t> Performs well even with small datasets through effective data augmentation.</a:t>
            </a:r>
            <a:endParaRPr sz="1300">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rPr b="1" lang="en-GB" sz="1300">
                <a:latin typeface="Playfair Display"/>
                <a:ea typeface="Playfair Display"/>
                <a:cs typeface="Playfair Display"/>
                <a:sym typeface="Playfair Display"/>
              </a:rPr>
              <a:t>Versatility:</a:t>
            </a:r>
            <a:r>
              <a:rPr lang="en-GB" sz="1300">
                <a:latin typeface="Playfair Display"/>
                <a:ea typeface="Playfair Display"/>
                <a:cs typeface="Playfair Display"/>
                <a:sym typeface="Playfair Display"/>
              </a:rPr>
              <a:t> Adaptable to various image processing tasks beyond its biomedical origins.</a:t>
            </a:r>
            <a:endParaRPr sz="1300">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737300" y="490875"/>
            <a:ext cx="7505700" cy="7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highlight>
                  <a:srgbClr val="FFFF00"/>
                </a:highlight>
                <a:latin typeface="Oswald SemiBold"/>
                <a:ea typeface="Oswald SemiBold"/>
                <a:cs typeface="Oswald SemiBold"/>
                <a:sym typeface="Oswald SemiBold"/>
              </a:rPr>
              <a:t>Preprocessing (512*512)</a:t>
            </a:r>
            <a:endParaRPr>
              <a:solidFill>
                <a:schemeClr val="dk2"/>
              </a:solidFill>
              <a:highlight>
                <a:srgbClr val="FFFF00"/>
              </a:highlight>
              <a:latin typeface="Oswald SemiBold"/>
              <a:ea typeface="Oswald SemiBold"/>
              <a:cs typeface="Oswald SemiBold"/>
              <a:sym typeface="Oswald SemiBold"/>
            </a:endParaRPr>
          </a:p>
        </p:txBody>
      </p:sp>
      <p:sp>
        <p:nvSpPr>
          <p:cNvPr id="341" name="Google Shape;341;p47"/>
          <p:cNvSpPr txBox="1"/>
          <p:nvPr>
            <p:ph idx="1" type="body"/>
          </p:nvPr>
        </p:nvSpPr>
        <p:spPr>
          <a:xfrm>
            <a:off x="819150" y="1440875"/>
            <a:ext cx="7505700" cy="2997900"/>
          </a:xfrm>
          <a:prstGeom prst="rect">
            <a:avLst/>
          </a:prstGeom>
        </p:spPr>
        <p:txBody>
          <a:bodyPr anchorCtr="0" anchor="t" bIns="91425" lIns="91425" spcFirstLastPara="1" rIns="91425" wrap="square" tIns="91425">
            <a:normAutofit lnSpcReduction="10000"/>
          </a:bodyPr>
          <a:lstStyle/>
          <a:p>
            <a:pPr indent="-349250" lvl="0" marL="457200" rtl="0" algn="l">
              <a:spcBef>
                <a:spcPts val="1200"/>
              </a:spcBef>
              <a:spcAft>
                <a:spcPts val="0"/>
              </a:spcAft>
              <a:buSzPts val="1900"/>
              <a:buFont typeface="Playfair Display"/>
              <a:buAutoNum type="arabicPeriod"/>
            </a:pPr>
            <a:r>
              <a:rPr b="1" lang="en-GB" sz="1800">
                <a:latin typeface="Playfair Display"/>
                <a:ea typeface="Playfair Display"/>
                <a:cs typeface="Playfair Display"/>
                <a:sym typeface="Playfair Display"/>
              </a:rPr>
              <a:t>Each image is resized to 512x512 pixels</a:t>
            </a:r>
            <a:endParaRPr b="1" sz="1800">
              <a:latin typeface="Playfair Display"/>
              <a:ea typeface="Playfair Display"/>
              <a:cs typeface="Playfair Display"/>
              <a:sym typeface="Playfair Display"/>
            </a:endParaRPr>
          </a:p>
          <a:p>
            <a:pPr indent="-349250" lvl="0" marL="457200" rtl="0" algn="l">
              <a:spcBef>
                <a:spcPts val="0"/>
              </a:spcBef>
              <a:spcAft>
                <a:spcPts val="0"/>
              </a:spcAft>
              <a:buSzPts val="1900"/>
              <a:buFont typeface="Playfair Display"/>
              <a:buAutoNum type="arabicPeriod"/>
            </a:pPr>
            <a:r>
              <a:rPr b="1" lang="en-GB" sz="1800">
                <a:latin typeface="Playfair Display"/>
                <a:ea typeface="Playfair Display"/>
                <a:cs typeface="Playfair Display"/>
                <a:sym typeface="Playfair Display"/>
              </a:rPr>
              <a:t>Augmentation (loop):</a:t>
            </a:r>
            <a:br>
              <a:rPr b="1" lang="en-GB" sz="1800">
                <a:latin typeface="Playfair Display"/>
                <a:ea typeface="Playfair Display"/>
                <a:cs typeface="Playfair Display"/>
                <a:sym typeface="Playfair Display"/>
              </a:rPr>
            </a:br>
            <a:r>
              <a:rPr lang="en-GB" sz="1700">
                <a:latin typeface="Playfair Display"/>
                <a:ea typeface="Playfair Display"/>
                <a:cs typeface="Playfair Display"/>
                <a:sym typeface="Playfair Display"/>
              </a:rPr>
              <a:t>horizontal flipping, </a:t>
            </a:r>
            <a:br>
              <a:rPr lang="en-GB" sz="1700">
                <a:latin typeface="Playfair Display"/>
                <a:ea typeface="Playfair Display"/>
                <a:cs typeface="Playfair Display"/>
                <a:sym typeface="Playfair Display"/>
              </a:rPr>
            </a:br>
            <a:r>
              <a:rPr lang="en-GB" sz="1700">
                <a:latin typeface="Playfair Display"/>
                <a:ea typeface="Playfair Display"/>
                <a:cs typeface="Playfair Display"/>
                <a:sym typeface="Playfair Display"/>
              </a:rPr>
              <a:t>adjusting brightness,</a:t>
            </a:r>
            <a:br>
              <a:rPr lang="en-GB" sz="1700">
                <a:latin typeface="Playfair Display"/>
                <a:ea typeface="Playfair Display"/>
                <a:cs typeface="Playfair Display"/>
                <a:sym typeface="Playfair Display"/>
              </a:rPr>
            </a:br>
            <a:r>
              <a:rPr lang="en-GB" sz="1700">
                <a:latin typeface="Playfair Display"/>
                <a:ea typeface="Playfair Display"/>
                <a:cs typeface="Playfair Display"/>
                <a:sym typeface="Playfair Display"/>
              </a:rPr>
              <a:t>contrast, </a:t>
            </a:r>
            <a:br>
              <a:rPr lang="en-GB" sz="1700">
                <a:latin typeface="Playfair Display"/>
                <a:ea typeface="Playfair Display"/>
                <a:cs typeface="Playfair Display"/>
                <a:sym typeface="Playfair Display"/>
              </a:rPr>
            </a:br>
            <a:r>
              <a:rPr lang="en-GB" sz="1700">
                <a:latin typeface="Playfair Display"/>
                <a:ea typeface="Playfair Display"/>
                <a:cs typeface="Playfair Display"/>
                <a:sym typeface="Playfair Display"/>
              </a:rPr>
              <a:t>adding noise</a:t>
            </a:r>
            <a:endParaRPr sz="1700">
              <a:latin typeface="Playfair Display"/>
              <a:ea typeface="Playfair Display"/>
              <a:cs typeface="Playfair Display"/>
              <a:sym typeface="Playfair Display"/>
            </a:endParaRPr>
          </a:p>
          <a:p>
            <a:pPr indent="-349250" lvl="0" marL="457200" rtl="0" algn="l">
              <a:spcBef>
                <a:spcPts val="0"/>
              </a:spcBef>
              <a:spcAft>
                <a:spcPts val="0"/>
              </a:spcAft>
              <a:buSzPts val="1900"/>
              <a:buFont typeface="Playfair Display"/>
              <a:buAutoNum type="arabicPeriod"/>
            </a:pPr>
            <a:r>
              <a:rPr b="1" lang="en-GB" sz="1800">
                <a:solidFill>
                  <a:srgbClr val="000000"/>
                </a:solidFill>
                <a:latin typeface="Playfair Display"/>
                <a:ea typeface="Playfair Display"/>
                <a:cs typeface="Playfair Display"/>
                <a:sym typeface="Playfair Display"/>
              </a:rPr>
              <a:t>Mask Coordinates Adjustments</a:t>
            </a:r>
            <a:endParaRPr b="1" sz="1800">
              <a:solidFill>
                <a:srgbClr val="000000"/>
              </a:solidFill>
              <a:latin typeface="Playfair Display"/>
              <a:ea typeface="Playfair Display"/>
              <a:cs typeface="Playfair Display"/>
              <a:sym typeface="Playfair Display"/>
            </a:endParaRPr>
          </a:p>
          <a:p>
            <a:pPr indent="-349250" lvl="0" marL="457200" rtl="0" algn="l">
              <a:spcBef>
                <a:spcPts val="0"/>
              </a:spcBef>
              <a:spcAft>
                <a:spcPts val="0"/>
              </a:spcAft>
              <a:buSzPts val="1900"/>
              <a:buFont typeface="Playfair Display"/>
              <a:buAutoNum type="arabicPeriod"/>
            </a:pPr>
            <a:r>
              <a:rPr b="1" lang="en-GB" sz="1800">
                <a:solidFill>
                  <a:srgbClr val="000000"/>
                </a:solidFill>
                <a:latin typeface="Playfair Display"/>
                <a:ea typeface="Playfair Display"/>
                <a:cs typeface="Playfair Display"/>
                <a:sym typeface="Playfair Display"/>
              </a:rPr>
              <a:t>Saving and Normalizing Images</a:t>
            </a:r>
            <a:endParaRPr b="1" sz="1800">
              <a:latin typeface="Playfair Display"/>
              <a:ea typeface="Playfair Display"/>
              <a:cs typeface="Playfair Display"/>
              <a:sym typeface="Playfair Display"/>
            </a:endParaRPr>
          </a:p>
          <a:p>
            <a:pPr indent="0" lvl="0" marL="0" rtl="0" algn="l">
              <a:spcBef>
                <a:spcPts val="1200"/>
              </a:spcBef>
              <a:spcAft>
                <a:spcPts val="1200"/>
              </a:spcAft>
              <a:buNone/>
            </a:pPr>
            <a:r>
              <a:t/>
            </a:r>
            <a:endParaRPr/>
          </a:p>
        </p:txBody>
      </p:sp>
      <p:pic>
        <p:nvPicPr>
          <p:cNvPr id="342" name="Google Shape;342;p47"/>
          <p:cNvPicPr preferRelativeResize="0"/>
          <p:nvPr/>
        </p:nvPicPr>
        <p:blipFill>
          <a:blip r:embed="rId3">
            <a:alphaModFix/>
          </a:blip>
          <a:stretch>
            <a:fillRect/>
          </a:stretch>
        </p:blipFill>
        <p:spPr>
          <a:xfrm>
            <a:off x="5056550" y="1936425"/>
            <a:ext cx="3726726" cy="2054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5326800" y="1252900"/>
            <a:ext cx="3052800" cy="3052800"/>
          </a:xfrm>
          <a:prstGeom prst="rect">
            <a:avLst/>
          </a:prstGeom>
          <a:noFill/>
          <a:ln>
            <a:noFill/>
          </a:ln>
        </p:spPr>
      </p:pic>
      <p:sp>
        <p:nvSpPr>
          <p:cNvPr id="348" name="Google Shape;348;p48"/>
          <p:cNvSpPr txBox="1"/>
          <p:nvPr>
            <p:ph type="title"/>
          </p:nvPr>
        </p:nvSpPr>
        <p:spPr>
          <a:xfrm>
            <a:off x="819150" y="605000"/>
            <a:ext cx="7505700" cy="6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00">
                <a:solidFill>
                  <a:schemeClr val="dk2"/>
                </a:solidFill>
                <a:highlight>
                  <a:srgbClr val="FFFF00"/>
                </a:highlight>
                <a:latin typeface="Oswald SemiBold"/>
                <a:ea typeface="Oswald SemiBold"/>
                <a:cs typeface="Oswald SemiBold"/>
                <a:sym typeface="Oswald SemiBold"/>
              </a:rPr>
              <a:t>U-Net Model (512*512)</a:t>
            </a:r>
            <a:endParaRPr sz="2800">
              <a:solidFill>
                <a:schemeClr val="dk2"/>
              </a:solidFill>
              <a:highlight>
                <a:srgbClr val="FFFF00"/>
              </a:highlight>
              <a:latin typeface="Oswald SemiBold"/>
              <a:ea typeface="Oswald SemiBold"/>
              <a:cs typeface="Oswald SemiBold"/>
              <a:sym typeface="Oswald SemiBold"/>
            </a:endParaRPr>
          </a:p>
        </p:txBody>
      </p:sp>
      <p:sp>
        <p:nvSpPr>
          <p:cNvPr id="349" name="Google Shape;349;p48"/>
          <p:cNvSpPr txBox="1"/>
          <p:nvPr>
            <p:ph idx="1" type="body"/>
          </p:nvPr>
        </p:nvSpPr>
        <p:spPr>
          <a:xfrm>
            <a:off x="638500" y="1503625"/>
            <a:ext cx="7505700" cy="3052800"/>
          </a:xfrm>
          <a:prstGeom prst="rect">
            <a:avLst/>
          </a:prstGeom>
        </p:spPr>
        <p:txBody>
          <a:bodyPr anchorCtr="0" anchor="t" bIns="198000" lIns="91425" spcFirstLastPara="1" rIns="91425" wrap="square" tIns="91425">
            <a:normAutofit/>
          </a:bodyPr>
          <a:lstStyle/>
          <a:p>
            <a:pPr indent="-319300" lvl="0" marL="460800" rtl="0" algn="l">
              <a:lnSpc>
                <a:spcPct val="150000"/>
              </a:lnSpc>
              <a:spcBef>
                <a:spcPts val="1800"/>
              </a:spcBef>
              <a:spcAft>
                <a:spcPts val="0"/>
              </a:spcAft>
              <a:buSzPts val="1400"/>
              <a:buFont typeface="Playfair Display Medium"/>
              <a:buChar char="●"/>
            </a:pPr>
            <a:r>
              <a:rPr lang="en-GB" sz="1500">
                <a:solidFill>
                  <a:srgbClr val="000000"/>
                </a:solidFill>
                <a:latin typeface="Playfair Display Medium"/>
                <a:ea typeface="Playfair Display Medium"/>
                <a:cs typeface="Playfair Display Medium"/>
                <a:sym typeface="Playfair Display Medium"/>
              </a:rPr>
              <a:t>Splitting the Dataset (80%train, 20%test)</a:t>
            </a:r>
            <a:endParaRPr sz="1500">
              <a:solidFill>
                <a:srgbClr val="000000"/>
              </a:solidFill>
              <a:latin typeface="Playfair Display Medium"/>
              <a:ea typeface="Playfair Display Medium"/>
              <a:cs typeface="Playfair Display Medium"/>
              <a:sym typeface="Playfair Display Medium"/>
            </a:endParaRPr>
          </a:p>
          <a:p>
            <a:pPr indent="-319300" lvl="0" marL="460800" rtl="0" algn="l">
              <a:lnSpc>
                <a:spcPct val="150000"/>
              </a:lnSpc>
              <a:spcBef>
                <a:spcPts val="0"/>
              </a:spcBef>
              <a:spcAft>
                <a:spcPts val="0"/>
              </a:spcAft>
              <a:buSzPts val="1400"/>
              <a:buFont typeface="Playfair Display Medium"/>
              <a:buChar char="●"/>
            </a:pPr>
            <a:r>
              <a:rPr lang="en-GB" sz="1500">
                <a:solidFill>
                  <a:srgbClr val="000000"/>
                </a:solidFill>
                <a:latin typeface="Playfair Display Medium"/>
                <a:ea typeface="Playfair Display Medium"/>
                <a:cs typeface="Playfair Display Medium"/>
                <a:sym typeface="Playfair Display Medium"/>
              </a:rPr>
              <a:t>Building the U-Net Model with Space Attention</a:t>
            </a:r>
            <a:endParaRPr sz="1500">
              <a:solidFill>
                <a:srgbClr val="000000"/>
              </a:solidFill>
              <a:latin typeface="Playfair Display Medium"/>
              <a:ea typeface="Playfair Display Medium"/>
              <a:cs typeface="Playfair Display Medium"/>
              <a:sym typeface="Playfair Display Medium"/>
            </a:endParaRPr>
          </a:p>
          <a:p>
            <a:pPr indent="-319300" lvl="0" marL="460800" rtl="0" algn="l">
              <a:lnSpc>
                <a:spcPct val="150000"/>
              </a:lnSpc>
              <a:spcBef>
                <a:spcPts val="0"/>
              </a:spcBef>
              <a:spcAft>
                <a:spcPts val="0"/>
              </a:spcAft>
              <a:buSzPts val="1400"/>
              <a:buChar char="●"/>
            </a:pPr>
            <a:r>
              <a:rPr lang="en-GB" sz="1500">
                <a:solidFill>
                  <a:srgbClr val="000000"/>
                </a:solidFill>
                <a:latin typeface="Playfair Display Medium"/>
                <a:ea typeface="Playfair Display Medium"/>
                <a:cs typeface="Playfair Display Medium"/>
                <a:sym typeface="Playfair Display Medium"/>
              </a:rPr>
              <a:t>Compiling the Model with Advanced Loss Function</a:t>
            </a:r>
            <a:br>
              <a:rPr lang="en-GB" sz="1500">
                <a:solidFill>
                  <a:srgbClr val="000000"/>
                </a:solidFill>
                <a:latin typeface="Playfair Display Medium"/>
                <a:ea typeface="Playfair Display Medium"/>
                <a:cs typeface="Playfair Display Medium"/>
                <a:sym typeface="Playfair Display Medium"/>
              </a:rPr>
            </a:br>
            <a:r>
              <a:rPr lang="en-GB">
                <a:solidFill>
                  <a:srgbClr val="000000"/>
                </a:solidFill>
                <a:latin typeface="Playfair Display Medium"/>
                <a:ea typeface="Playfair Display Medium"/>
                <a:cs typeface="Playfair Display Medium"/>
                <a:sym typeface="Playfair Display Medium"/>
              </a:rPr>
              <a:t>a combination of binary cross-entropy and Dice loss</a:t>
            </a:r>
            <a:endParaRPr>
              <a:solidFill>
                <a:srgbClr val="000000"/>
              </a:solidFill>
              <a:latin typeface="Playfair Display Medium"/>
              <a:ea typeface="Playfair Display Medium"/>
              <a:cs typeface="Playfair Display Medium"/>
              <a:sym typeface="Playfair Display Medium"/>
            </a:endParaRPr>
          </a:p>
          <a:p>
            <a:pPr indent="-319300" lvl="0" marL="460800" rtl="0" algn="l">
              <a:lnSpc>
                <a:spcPct val="150000"/>
              </a:lnSpc>
              <a:spcBef>
                <a:spcPts val="0"/>
              </a:spcBef>
              <a:spcAft>
                <a:spcPts val="0"/>
              </a:spcAft>
              <a:buSzPts val="1400"/>
              <a:buFont typeface="Playfair Display Medium"/>
              <a:buChar char="●"/>
            </a:pPr>
            <a:r>
              <a:rPr lang="en-GB" sz="1500">
                <a:solidFill>
                  <a:srgbClr val="000000"/>
                </a:solidFill>
                <a:latin typeface="Playfair Display Medium"/>
                <a:ea typeface="Playfair Display Medium"/>
                <a:cs typeface="Playfair Display Medium"/>
                <a:sym typeface="Playfair Display Medium"/>
              </a:rPr>
              <a:t>Training the Model with Early Stopping</a:t>
            </a:r>
            <a:endParaRPr sz="1500">
              <a:solidFill>
                <a:srgbClr val="000000"/>
              </a:solidFill>
              <a:latin typeface="Playfair Display Medium"/>
              <a:ea typeface="Playfair Display Medium"/>
              <a:cs typeface="Playfair Display Medium"/>
              <a:sym typeface="Playfair Display Medium"/>
            </a:endParaRPr>
          </a:p>
          <a:p>
            <a:pPr indent="-319300" lvl="0" marL="460800" rtl="0" algn="l">
              <a:lnSpc>
                <a:spcPct val="150000"/>
              </a:lnSpc>
              <a:spcBef>
                <a:spcPts val="0"/>
              </a:spcBef>
              <a:spcAft>
                <a:spcPts val="0"/>
              </a:spcAft>
              <a:buSzPts val="1400"/>
              <a:buChar char="●"/>
            </a:pPr>
            <a:r>
              <a:rPr lang="en-GB" sz="1500">
                <a:solidFill>
                  <a:srgbClr val="000000"/>
                </a:solidFill>
                <a:latin typeface="Playfair Display Medium"/>
                <a:ea typeface="Playfair Display Medium"/>
                <a:cs typeface="Playfair Display Medium"/>
                <a:sym typeface="Playfair Display Medium"/>
              </a:rPr>
              <a:t>Validation accuracy: 94%   Validation loss: 0.27</a:t>
            </a:r>
            <a:br>
              <a:rPr b="1" lang="en-GB" sz="1800">
                <a:solidFill>
                  <a:srgbClr val="000000"/>
                </a:solidFill>
                <a:latin typeface="Arial"/>
                <a:ea typeface="Arial"/>
                <a:cs typeface="Arial"/>
                <a:sym typeface="Arial"/>
              </a:rPr>
            </a:b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695525" y="440450"/>
            <a:ext cx="7828800" cy="9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171717"/>
                </a:solidFill>
                <a:highlight>
                  <a:srgbClr val="FFFF00"/>
                </a:highlight>
                <a:latin typeface="Oswald SemiBold"/>
                <a:ea typeface="Oswald SemiBold"/>
                <a:cs typeface="Oswald SemiBold"/>
                <a:sym typeface="Oswald SemiBold"/>
              </a:rPr>
              <a:t>Difference between 512*512 and 1024*1024</a:t>
            </a:r>
            <a:endParaRPr>
              <a:solidFill>
                <a:srgbClr val="171717"/>
              </a:solidFill>
              <a:highlight>
                <a:srgbClr val="FFFF00"/>
              </a:highlight>
              <a:latin typeface="Oswald SemiBold"/>
              <a:ea typeface="Oswald SemiBold"/>
              <a:cs typeface="Oswald SemiBold"/>
              <a:sym typeface="Oswald SemiBold"/>
            </a:endParaRPr>
          </a:p>
        </p:txBody>
      </p:sp>
      <p:sp>
        <p:nvSpPr>
          <p:cNvPr id="355" name="Google Shape;355;p49"/>
          <p:cNvSpPr txBox="1"/>
          <p:nvPr>
            <p:ph idx="1" type="body"/>
          </p:nvPr>
        </p:nvSpPr>
        <p:spPr>
          <a:xfrm>
            <a:off x="791675" y="1297125"/>
            <a:ext cx="50268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843">
                <a:latin typeface="Playfair Display"/>
                <a:ea typeface="Playfair Display"/>
                <a:cs typeface="Playfair Display"/>
                <a:sym typeface="Playfair Display"/>
              </a:rPr>
              <a:t>Vantage:</a:t>
            </a:r>
            <a:endParaRPr b="1" sz="1843">
              <a:latin typeface="Playfair Display"/>
              <a:ea typeface="Playfair Display"/>
              <a:cs typeface="Playfair Display"/>
              <a:sym typeface="Playfair Display"/>
            </a:endParaRPr>
          </a:p>
          <a:p>
            <a:pPr indent="0" lvl="0" marL="0" rtl="0" algn="l">
              <a:spcBef>
                <a:spcPts val="1200"/>
              </a:spcBef>
              <a:spcAft>
                <a:spcPts val="0"/>
              </a:spcAft>
              <a:buNone/>
            </a:pPr>
            <a:r>
              <a:rPr lang="en-GB" sz="1843">
                <a:latin typeface="Playfair Display"/>
                <a:ea typeface="Playfair Display"/>
                <a:cs typeface="Playfair Display"/>
                <a:sym typeface="Playfair Display"/>
              </a:rPr>
              <a:t>Higher resolution images catch more detail and detect smaller features or anomalies that may be missed at 512x512 resolution</a:t>
            </a:r>
            <a:endParaRPr sz="1843">
              <a:latin typeface="Playfair Display"/>
              <a:ea typeface="Playfair Display"/>
              <a:cs typeface="Playfair Display"/>
              <a:sym typeface="Playfair Display"/>
            </a:endParaRPr>
          </a:p>
          <a:p>
            <a:pPr indent="0" lvl="0" marL="0" rtl="0" algn="l">
              <a:spcBef>
                <a:spcPts val="1200"/>
              </a:spcBef>
              <a:spcAft>
                <a:spcPts val="0"/>
              </a:spcAft>
              <a:buNone/>
            </a:pPr>
            <a:r>
              <a:rPr b="1" lang="en-GB" sz="1843">
                <a:latin typeface="Playfair Display"/>
                <a:ea typeface="Playfair Display"/>
                <a:cs typeface="Playfair Display"/>
                <a:sym typeface="Playfair Display"/>
              </a:rPr>
              <a:t>Advantage:</a:t>
            </a:r>
            <a:endParaRPr b="1" sz="1843">
              <a:latin typeface="Playfair Display"/>
              <a:ea typeface="Playfair Display"/>
              <a:cs typeface="Playfair Display"/>
              <a:sym typeface="Playfair Display"/>
            </a:endParaRPr>
          </a:p>
          <a:p>
            <a:pPr indent="0" lvl="0" marL="0" rtl="0" algn="l">
              <a:spcBef>
                <a:spcPts val="1200"/>
              </a:spcBef>
              <a:spcAft>
                <a:spcPts val="0"/>
              </a:spcAft>
              <a:buNone/>
            </a:pPr>
            <a:r>
              <a:rPr lang="en-GB" sz="1843">
                <a:latin typeface="Playfair Display"/>
                <a:ea typeface="Playfair Display"/>
                <a:cs typeface="Playfair Display"/>
                <a:sym typeface="Playfair Display"/>
              </a:rPr>
              <a:t>Requires more memory, takes longer to compute</a:t>
            </a:r>
            <a:endParaRPr sz="1843">
              <a:latin typeface="Playfair Display"/>
              <a:ea typeface="Playfair Display"/>
              <a:cs typeface="Playfair Display"/>
              <a:sym typeface="Playfair Display"/>
            </a:endParaRPr>
          </a:p>
          <a:p>
            <a:pPr indent="0" lvl="0" marL="0" rtl="0" algn="l">
              <a:spcBef>
                <a:spcPts val="1200"/>
              </a:spcBef>
              <a:spcAft>
                <a:spcPts val="1200"/>
              </a:spcAft>
              <a:buNone/>
            </a:pPr>
            <a:r>
              <a:t/>
            </a:r>
            <a:endParaRPr/>
          </a:p>
        </p:txBody>
      </p:sp>
      <p:pic>
        <p:nvPicPr>
          <p:cNvPr id="356" name="Google Shape;356;p49"/>
          <p:cNvPicPr preferRelativeResize="0"/>
          <p:nvPr/>
        </p:nvPicPr>
        <p:blipFill>
          <a:blip r:embed="rId3">
            <a:alphaModFix/>
          </a:blip>
          <a:stretch>
            <a:fillRect/>
          </a:stretch>
        </p:blipFill>
        <p:spPr>
          <a:xfrm>
            <a:off x="6178600" y="2969525"/>
            <a:ext cx="1529875" cy="1364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Overall </a:t>
            </a:r>
            <a:r>
              <a:rPr lang="en-GB"/>
              <a:t>results and limitations</a:t>
            </a:r>
            <a:endParaRPr/>
          </a:p>
        </p:txBody>
      </p:sp>
      <p:sp>
        <p:nvSpPr>
          <p:cNvPr id="367" name="Google Shape;367;p51"/>
          <p:cNvSpPr txBox="1"/>
          <p:nvPr>
            <p:ph idx="2" type="body"/>
          </p:nvPr>
        </p:nvSpPr>
        <p:spPr>
          <a:xfrm>
            <a:off x="4939500" y="107625"/>
            <a:ext cx="3837000" cy="46173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b="1" lang="en-GB"/>
              <a:t>Results:</a:t>
            </a:r>
            <a:endParaRPr b="1"/>
          </a:p>
          <a:p>
            <a:pPr indent="-323850" lvl="0" marL="457200" rtl="0" algn="l">
              <a:lnSpc>
                <a:spcPct val="100000"/>
              </a:lnSpc>
              <a:spcBef>
                <a:spcPts val="1200"/>
              </a:spcBef>
              <a:spcAft>
                <a:spcPts val="0"/>
              </a:spcAft>
              <a:buSzPts val="1500"/>
              <a:buChar char="●"/>
            </a:pPr>
            <a:r>
              <a:rPr b="1" lang="en-GB" sz="1500"/>
              <a:t>We can detect 80% of false negatives using </a:t>
            </a:r>
            <a:r>
              <a:rPr b="1" lang="en-GB" sz="1500"/>
              <a:t>the</a:t>
            </a:r>
            <a:r>
              <a:rPr b="1" lang="en-GB" sz="1500"/>
              <a:t> Yolo model</a:t>
            </a:r>
            <a:endParaRPr b="1" sz="1500"/>
          </a:p>
          <a:p>
            <a:pPr indent="-323850" lvl="0" marL="457200" rtl="0" algn="l">
              <a:lnSpc>
                <a:spcPct val="100000"/>
              </a:lnSpc>
              <a:spcBef>
                <a:spcPts val="0"/>
              </a:spcBef>
              <a:spcAft>
                <a:spcPts val="0"/>
              </a:spcAft>
              <a:buSzPts val="1500"/>
              <a:buChar char="●"/>
            </a:pPr>
            <a:r>
              <a:rPr b="1" lang="en-GB" sz="1500"/>
              <a:t>UNET model had a validation </a:t>
            </a:r>
            <a:r>
              <a:rPr b="1" lang="en-GB" sz="1500"/>
              <a:t>accuracy</a:t>
            </a:r>
            <a:r>
              <a:rPr b="1" lang="en-GB" sz="1500"/>
              <a:t> of 94% to detect the catheters placement in the body </a:t>
            </a:r>
            <a:endParaRPr b="1" sz="1500"/>
          </a:p>
          <a:p>
            <a:pPr indent="-323850" lvl="0" marL="457200" rtl="0" algn="l">
              <a:lnSpc>
                <a:spcPct val="100000"/>
              </a:lnSpc>
              <a:spcBef>
                <a:spcPts val="0"/>
              </a:spcBef>
              <a:spcAft>
                <a:spcPts val="0"/>
              </a:spcAft>
              <a:buSzPts val="1500"/>
              <a:buChar char="●"/>
            </a:pPr>
            <a:r>
              <a:rPr b="1" lang="en-GB" sz="1500"/>
              <a:t>Using the resnet model, we had auc of 87% and Densnet had a even higher result at 91%</a:t>
            </a:r>
            <a:endParaRPr b="1" sz="1500"/>
          </a:p>
          <a:p>
            <a:pPr indent="0" lvl="0" marL="0" rtl="0" algn="l">
              <a:lnSpc>
                <a:spcPct val="100000"/>
              </a:lnSpc>
              <a:spcBef>
                <a:spcPts val="0"/>
              </a:spcBef>
              <a:spcAft>
                <a:spcPts val="0"/>
              </a:spcAft>
              <a:buNone/>
            </a:pPr>
            <a:r>
              <a:t/>
            </a:r>
            <a:endParaRPr b="1" sz="1500"/>
          </a:p>
          <a:p>
            <a:pPr indent="0" lvl="0" marL="0" rtl="0" algn="l">
              <a:lnSpc>
                <a:spcPct val="100000"/>
              </a:lnSpc>
              <a:spcBef>
                <a:spcPts val="0"/>
              </a:spcBef>
              <a:spcAft>
                <a:spcPts val="0"/>
              </a:spcAft>
              <a:buNone/>
            </a:pPr>
            <a:r>
              <a:t/>
            </a:r>
            <a:endParaRPr b="1" sz="1500"/>
          </a:p>
          <a:p>
            <a:pPr indent="0" lvl="0" marL="0" rtl="0" algn="l">
              <a:spcBef>
                <a:spcPts val="0"/>
              </a:spcBef>
              <a:spcAft>
                <a:spcPts val="0"/>
              </a:spcAft>
              <a:buNone/>
            </a:pPr>
            <a:r>
              <a:rPr b="1" lang="en-GB"/>
              <a:t>Improvements:</a:t>
            </a:r>
            <a:endParaRPr b="1"/>
          </a:p>
          <a:p>
            <a:pPr indent="-323850" lvl="0" marL="457200" rtl="0" algn="l">
              <a:lnSpc>
                <a:spcPct val="100000"/>
              </a:lnSpc>
              <a:spcBef>
                <a:spcPts val="1200"/>
              </a:spcBef>
              <a:spcAft>
                <a:spcPts val="0"/>
              </a:spcAft>
              <a:buSzPts val="1500"/>
              <a:buChar char="●"/>
            </a:pPr>
            <a:r>
              <a:rPr b="1" lang="en-GB" sz="1500"/>
              <a:t>Computation error associated with Massive </a:t>
            </a:r>
            <a:endParaRPr b="1" sz="1500"/>
          </a:p>
          <a:p>
            <a:pPr indent="-323850" lvl="0" marL="457200" rtl="0" algn="l">
              <a:lnSpc>
                <a:spcPct val="100000"/>
              </a:lnSpc>
              <a:spcBef>
                <a:spcPts val="0"/>
              </a:spcBef>
              <a:spcAft>
                <a:spcPts val="0"/>
              </a:spcAft>
              <a:buSzPts val="1500"/>
              <a:buChar char="●"/>
            </a:pPr>
            <a:r>
              <a:rPr b="1" lang="en-GB" sz="1500"/>
              <a:t>Unet’s result could be input of resnet to get more accurate placement of the catheters </a:t>
            </a:r>
            <a:endParaRPr b="1" sz="1500"/>
          </a:p>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References</a:t>
            </a:r>
            <a:endParaRPr/>
          </a:p>
        </p:txBody>
      </p:sp>
      <p:sp>
        <p:nvSpPr>
          <p:cNvPr id="373" name="Google Shape;373;p5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GB" sz="800">
                <a:latin typeface="Roboto"/>
                <a:ea typeface="Roboto"/>
                <a:cs typeface="Roboto"/>
                <a:sym typeface="Roboto"/>
              </a:rPr>
              <a:t>Vaibhav Patel, Mahendra Kanojia, &amp; Vainavi Nair. (2024). Exploring the Potential of ResNet50 and YOLOv8 in Improving Breast Cancer Diagnosis: A Deep Learning Perspective . </a:t>
            </a:r>
            <a:r>
              <a:rPr i="1" lang="en-GB" sz="800">
                <a:latin typeface="Roboto"/>
                <a:ea typeface="Roboto"/>
                <a:cs typeface="Roboto"/>
                <a:sym typeface="Roboto"/>
              </a:rPr>
              <a:t>International Journal of Computer Information Systems and Industrial Management Applications</a:t>
            </a:r>
            <a:r>
              <a:rPr lang="en-GB" sz="800">
                <a:latin typeface="Roboto"/>
                <a:ea typeface="Roboto"/>
                <a:cs typeface="Roboto"/>
                <a:sym typeface="Roboto"/>
              </a:rPr>
              <a:t>, </a:t>
            </a:r>
            <a:r>
              <a:rPr i="1" lang="en-GB" sz="800">
                <a:latin typeface="Roboto"/>
                <a:ea typeface="Roboto"/>
                <a:cs typeface="Roboto"/>
                <a:sym typeface="Roboto"/>
              </a:rPr>
              <a:t>16</a:t>
            </a:r>
            <a:r>
              <a:rPr lang="en-GB" sz="800">
                <a:latin typeface="Roboto"/>
                <a:ea typeface="Roboto"/>
                <a:cs typeface="Roboto"/>
                <a:sym typeface="Roboto"/>
              </a:rPr>
              <a:t>(3), 16. Retrieved from https://cspub-ijcisim.org/index.php/ijcisim/article/view/717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7"/>
          <p:cNvSpPr txBox="1"/>
          <p:nvPr>
            <p:ph idx="1" type="body"/>
          </p:nvPr>
        </p:nvSpPr>
        <p:spPr>
          <a:xfrm>
            <a:off x="0" y="904350"/>
            <a:ext cx="8520600" cy="3334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700"/>
          </a:p>
          <a:p>
            <a:pPr indent="-336550" lvl="0" marL="914400" rtl="0" algn="l">
              <a:spcBef>
                <a:spcPts val="1200"/>
              </a:spcBef>
              <a:spcAft>
                <a:spcPts val="0"/>
              </a:spcAft>
              <a:buSzPts val="1700"/>
              <a:buChar char="●"/>
            </a:pPr>
            <a:r>
              <a:rPr lang="en-GB" sz="1700"/>
              <a:t>Tubes inserted into the body for various medical purposes</a:t>
            </a:r>
            <a:endParaRPr sz="1700"/>
          </a:p>
          <a:p>
            <a:pPr indent="-336550" lvl="0" marL="914400" rtl="0" algn="l">
              <a:spcBef>
                <a:spcPts val="0"/>
              </a:spcBef>
              <a:spcAft>
                <a:spcPts val="0"/>
              </a:spcAft>
              <a:buSzPts val="1700"/>
              <a:buChar char="●"/>
            </a:pPr>
            <a:r>
              <a:rPr lang="en-GB" sz="1700"/>
              <a:t>COVID-19, coronary artery disease, chest pain</a:t>
            </a:r>
            <a:endParaRPr sz="1700"/>
          </a:p>
          <a:p>
            <a:pPr indent="-336550" lvl="0" marL="914400" rtl="0" algn="l">
              <a:spcBef>
                <a:spcPts val="0"/>
              </a:spcBef>
              <a:spcAft>
                <a:spcPts val="0"/>
              </a:spcAft>
              <a:buSzPts val="1700"/>
              <a:buChar char="●"/>
            </a:pPr>
            <a:r>
              <a:rPr lang="en-GB" sz="1700"/>
              <a:t>Correct placement is crucial</a:t>
            </a:r>
            <a:endParaRPr sz="1700"/>
          </a:p>
          <a:p>
            <a:pPr indent="0" lvl="0" marL="0" rtl="0" algn="l">
              <a:spcBef>
                <a:spcPts val="1200"/>
              </a:spcBef>
              <a:spcAft>
                <a:spcPts val="0"/>
              </a:spcAft>
              <a:buNone/>
            </a:pPr>
            <a:r>
              <a:t/>
            </a:r>
            <a:endParaRPr sz="1550"/>
          </a:p>
          <a:p>
            <a:pPr indent="0" lvl="0" marL="0" rtl="0" algn="l">
              <a:spcBef>
                <a:spcPts val="1200"/>
              </a:spcBef>
              <a:spcAft>
                <a:spcPts val="1200"/>
              </a:spcAft>
              <a:buNone/>
            </a:pPr>
            <a:r>
              <a:t/>
            </a:r>
            <a:endParaRPr sz="1550"/>
          </a:p>
        </p:txBody>
      </p:sp>
      <p:sp>
        <p:nvSpPr>
          <p:cNvPr id="189" name="Google Shape;189;p27"/>
          <p:cNvSpPr txBox="1"/>
          <p:nvPr/>
        </p:nvSpPr>
        <p:spPr>
          <a:xfrm>
            <a:off x="545500" y="514600"/>
            <a:ext cx="53883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dk2"/>
                </a:solidFill>
                <a:highlight>
                  <a:schemeClr val="dk1"/>
                </a:highlight>
                <a:latin typeface="Oswald"/>
                <a:ea typeface="Oswald"/>
                <a:cs typeface="Oswald"/>
                <a:sym typeface="Oswald"/>
              </a:rPr>
              <a:t>Background</a:t>
            </a:r>
            <a:endParaRPr sz="2700">
              <a:solidFill>
                <a:schemeClr val="dk2"/>
              </a:solidFill>
              <a:highlight>
                <a:schemeClr val="dk1"/>
              </a:highlight>
              <a:latin typeface="Oswald"/>
              <a:ea typeface="Oswald"/>
              <a:cs typeface="Oswald"/>
              <a:sym typeface="Oswald"/>
            </a:endParaRPr>
          </a:p>
        </p:txBody>
      </p:sp>
      <p:pic>
        <p:nvPicPr>
          <p:cNvPr id="190" name="Google Shape;190;p27"/>
          <p:cNvPicPr preferRelativeResize="0"/>
          <p:nvPr/>
        </p:nvPicPr>
        <p:blipFill>
          <a:blip r:embed="rId3">
            <a:alphaModFix/>
          </a:blip>
          <a:stretch>
            <a:fillRect/>
          </a:stretch>
        </p:blipFill>
        <p:spPr>
          <a:xfrm>
            <a:off x="5933800" y="1773722"/>
            <a:ext cx="3401950" cy="25383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28"/>
          <p:cNvSpPr txBox="1"/>
          <p:nvPr>
            <p:ph idx="1" type="body"/>
          </p:nvPr>
        </p:nvSpPr>
        <p:spPr>
          <a:xfrm>
            <a:off x="311700" y="904350"/>
            <a:ext cx="8520600" cy="3334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t/>
            </a:r>
            <a:endParaRPr sz="1700"/>
          </a:p>
          <a:p>
            <a:pPr indent="-336550" lvl="0" marL="457200" rtl="0" algn="l">
              <a:lnSpc>
                <a:spcPct val="105000"/>
              </a:lnSpc>
              <a:spcBef>
                <a:spcPts val="1200"/>
              </a:spcBef>
              <a:spcAft>
                <a:spcPts val="0"/>
              </a:spcAft>
              <a:buSzPts val="1700"/>
              <a:buChar char="●"/>
            </a:pPr>
            <a:r>
              <a:rPr lang="en-GB" sz="1700"/>
              <a:t>ETT (Endotracheal Tube)</a:t>
            </a:r>
            <a:endParaRPr sz="1700"/>
          </a:p>
          <a:p>
            <a:pPr indent="-336550" lvl="0" marL="457200" rtl="0" algn="l">
              <a:lnSpc>
                <a:spcPct val="105000"/>
              </a:lnSpc>
              <a:spcBef>
                <a:spcPts val="0"/>
              </a:spcBef>
              <a:spcAft>
                <a:spcPts val="0"/>
              </a:spcAft>
              <a:buSzPts val="1700"/>
              <a:buChar char="●"/>
            </a:pPr>
            <a:r>
              <a:rPr lang="en-GB" sz="1700"/>
              <a:t>NGT (Nasogastric Tube)</a:t>
            </a:r>
            <a:endParaRPr sz="1700"/>
          </a:p>
          <a:p>
            <a:pPr indent="-336550" lvl="0" marL="457200" rtl="0" algn="l">
              <a:lnSpc>
                <a:spcPct val="105000"/>
              </a:lnSpc>
              <a:spcBef>
                <a:spcPts val="0"/>
              </a:spcBef>
              <a:spcAft>
                <a:spcPts val="0"/>
              </a:spcAft>
              <a:buSzPts val="1700"/>
              <a:buChar char="●"/>
            </a:pPr>
            <a:r>
              <a:rPr lang="en-GB" sz="1700"/>
              <a:t>CVC (Central Venous Catheter)</a:t>
            </a:r>
            <a:endParaRPr sz="1700"/>
          </a:p>
          <a:p>
            <a:pPr indent="-336550" lvl="0" marL="457200" rtl="0" algn="l">
              <a:lnSpc>
                <a:spcPct val="105000"/>
              </a:lnSpc>
              <a:spcBef>
                <a:spcPts val="0"/>
              </a:spcBef>
              <a:spcAft>
                <a:spcPts val="0"/>
              </a:spcAft>
              <a:buSzPts val="1700"/>
              <a:buChar char="●"/>
            </a:pPr>
            <a:r>
              <a:rPr lang="en-GB" sz="1700"/>
              <a:t>Swan Ganz Catheter</a:t>
            </a:r>
            <a:endParaRPr sz="1700"/>
          </a:p>
          <a:p>
            <a:pPr indent="0" lvl="0" marL="0" rtl="0" algn="l">
              <a:lnSpc>
                <a:spcPct val="105000"/>
              </a:lnSpc>
              <a:spcBef>
                <a:spcPts val="1200"/>
              </a:spcBef>
              <a:spcAft>
                <a:spcPts val="0"/>
              </a:spcAft>
              <a:buNone/>
            </a:pPr>
            <a:r>
              <a:t/>
            </a:r>
            <a:endParaRPr sz="1700"/>
          </a:p>
          <a:p>
            <a:pPr indent="-336550" lvl="0" marL="457200" rtl="0" algn="l">
              <a:lnSpc>
                <a:spcPct val="105000"/>
              </a:lnSpc>
              <a:spcBef>
                <a:spcPts val="1200"/>
              </a:spcBef>
              <a:spcAft>
                <a:spcPts val="0"/>
              </a:spcAft>
              <a:buSzPts val="1700"/>
              <a:buChar char="●"/>
            </a:pPr>
            <a:r>
              <a:rPr lang="en-GB" sz="1700"/>
              <a:t>Normal</a:t>
            </a:r>
            <a:endParaRPr sz="1700"/>
          </a:p>
          <a:p>
            <a:pPr indent="-336550" lvl="0" marL="457200" rtl="0" algn="l">
              <a:lnSpc>
                <a:spcPct val="105000"/>
              </a:lnSpc>
              <a:spcBef>
                <a:spcPts val="0"/>
              </a:spcBef>
              <a:spcAft>
                <a:spcPts val="0"/>
              </a:spcAft>
              <a:buSzPts val="1700"/>
              <a:buChar char="●"/>
            </a:pPr>
            <a:r>
              <a:rPr lang="en-GB" sz="1700"/>
              <a:t>Borderline</a:t>
            </a:r>
            <a:endParaRPr sz="1700"/>
          </a:p>
          <a:p>
            <a:pPr indent="-336550" lvl="0" marL="457200" rtl="0" algn="l">
              <a:lnSpc>
                <a:spcPct val="105000"/>
              </a:lnSpc>
              <a:spcBef>
                <a:spcPts val="0"/>
              </a:spcBef>
              <a:spcAft>
                <a:spcPts val="0"/>
              </a:spcAft>
              <a:buSzPts val="1700"/>
              <a:buChar char="●"/>
            </a:pPr>
            <a:r>
              <a:rPr lang="en-GB" sz="1700"/>
              <a:t>Abnormal</a:t>
            </a:r>
            <a:endParaRPr sz="1700"/>
          </a:p>
        </p:txBody>
      </p:sp>
      <p:pic>
        <p:nvPicPr>
          <p:cNvPr id="196" name="Google Shape;196;p28"/>
          <p:cNvPicPr preferRelativeResize="0"/>
          <p:nvPr/>
        </p:nvPicPr>
        <p:blipFill>
          <a:blip r:embed="rId3">
            <a:alphaModFix/>
          </a:blip>
          <a:stretch>
            <a:fillRect/>
          </a:stretch>
        </p:blipFill>
        <p:spPr>
          <a:xfrm>
            <a:off x="6673269" y="2177850"/>
            <a:ext cx="2159031" cy="2856150"/>
          </a:xfrm>
          <a:prstGeom prst="rect">
            <a:avLst/>
          </a:prstGeom>
          <a:noFill/>
          <a:ln>
            <a:noFill/>
          </a:ln>
        </p:spPr>
      </p:pic>
      <p:pic>
        <p:nvPicPr>
          <p:cNvPr id="197" name="Google Shape;197;p28"/>
          <p:cNvPicPr preferRelativeResize="0"/>
          <p:nvPr/>
        </p:nvPicPr>
        <p:blipFill>
          <a:blip r:embed="rId4">
            <a:alphaModFix/>
          </a:blip>
          <a:stretch>
            <a:fillRect/>
          </a:stretch>
        </p:blipFill>
        <p:spPr>
          <a:xfrm>
            <a:off x="4097725" y="2177850"/>
            <a:ext cx="2353408" cy="2856150"/>
          </a:xfrm>
          <a:prstGeom prst="rect">
            <a:avLst/>
          </a:prstGeom>
          <a:noFill/>
          <a:ln>
            <a:noFill/>
          </a:ln>
        </p:spPr>
      </p:pic>
      <p:sp>
        <p:nvSpPr>
          <p:cNvPr id="198" name="Google Shape;198;p28"/>
          <p:cNvSpPr txBox="1"/>
          <p:nvPr/>
        </p:nvSpPr>
        <p:spPr>
          <a:xfrm>
            <a:off x="523250" y="367400"/>
            <a:ext cx="59118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dk2"/>
                </a:solidFill>
                <a:highlight>
                  <a:schemeClr val="dk1"/>
                </a:highlight>
                <a:latin typeface="Oswald"/>
                <a:ea typeface="Oswald"/>
                <a:cs typeface="Oswald"/>
                <a:sym typeface="Oswald"/>
              </a:rPr>
              <a:t>The dataset</a:t>
            </a:r>
            <a:endParaRPr sz="2700">
              <a:solidFill>
                <a:schemeClr val="dk2"/>
              </a:solidFill>
              <a:highlight>
                <a:schemeClr val="dk1"/>
              </a:highlight>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29"/>
          <p:cNvSpPr txBox="1"/>
          <p:nvPr>
            <p:ph idx="1" type="body"/>
          </p:nvPr>
        </p:nvSpPr>
        <p:spPr>
          <a:xfrm>
            <a:off x="0" y="1204950"/>
            <a:ext cx="8550300" cy="3370800"/>
          </a:xfrm>
          <a:prstGeom prst="rect">
            <a:avLst/>
          </a:prstGeom>
        </p:spPr>
        <p:txBody>
          <a:bodyPr anchorCtr="0" anchor="t" bIns="91425" lIns="91425" spcFirstLastPara="1" rIns="91425" wrap="square" tIns="91425">
            <a:normAutofit fontScale="77500" lnSpcReduction="10000"/>
          </a:bodyPr>
          <a:lstStyle/>
          <a:p>
            <a:pPr indent="-322103" lvl="0" marL="914400" rtl="0" algn="l">
              <a:spcBef>
                <a:spcPts val="1200"/>
              </a:spcBef>
              <a:spcAft>
                <a:spcPts val="0"/>
              </a:spcAft>
              <a:buSzPct val="100000"/>
              <a:buChar char="●"/>
            </a:pPr>
            <a:r>
              <a:rPr lang="en-GB" sz="1900"/>
              <a:t>Can we identify patterns in positioning status</a:t>
            </a:r>
            <a:endParaRPr sz="1900"/>
          </a:p>
          <a:p>
            <a:pPr indent="0" lvl="0" marL="914400" rtl="0" algn="l">
              <a:spcBef>
                <a:spcPts val="1200"/>
              </a:spcBef>
              <a:spcAft>
                <a:spcPts val="0"/>
              </a:spcAft>
              <a:buNone/>
            </a:pPr>
            <a:r>
              <a:t/>
            </a:r>
            <a:endParaRPr sz="1900"/>
          </a:p>
          <a:p>
            <a:pPr indent="-322103" lvl="0" marL="914400" rtl="0" algn="l">
              <a:spcBef>
                <a:spcPts val="1200"/>
              </a:spcBef>
              <a:spcAft>
                <a:spcPts val="0"/>
              </a:spcAft>
              <a:buSzPct val="100000"/>
              <a:buChar char="●"/>
            </a:pPr>
            <a:r>
              <a:rPr lang="en-GB" sz="1900"/>
              <a:t>Which catheter types are more prone to misplacement?</a:t>
            </a:r>
            <a:endParaRPr sz="1900"/>
          </a:p>
          <a:p>
            <a:pPr indent="0" lvl="0" marL="914400" rtl="0" algn="l">
              <a:spcBef>
                <a:spcPts val="1200"/>
              </a:spcBef>
              <a:spcAft>
                <a:spcPts val="0"/>
              </a:spcAft>
              <a:buNone/>
            </a:pPr>
            <a:r>
              <a:t/>
            </a:r>
            <a:endParaRPr sz="1900"/>
          </a:p>
          <a:p>
            <a:pPr indent="-322103" lvl="0" marL="914400" rtl="0" algn="l">
              <a:spcBef>
                <a:spcPts val="1200"/>
              </a:spcBef>
              <a:spcAft>
                <a:spcPts val="0"/>
              </a:spcAft>
              <a:buSzPct val="100000"/>
              <a:buChar char="●"/>
            </a:pPr>
            <a:r>
              <a:rPr lang="en-GB" sz="1900"/>
              <a:t>Can we create models to help doctors identify incorrect catheters?</a:t>
            </a:r>
            <a:endParaRPr sz="1900"/>
          </a:p>
          <a:p>
            <a:pPr indent="0" lvl="0" marL="914400" rtl="0" algn="l">
              <a:spcBef>
                <a:spcPts val="0"/>
              </a:spcBef>
              <a:spcAft>
                <a:spcPts val="0"/>
              </a:spcAft>
              <a:buNone/>
            </a:pPr>
            <a:r>
              <a:t/>
            </a:r>
            <a:endParaRPr sz="1900"/>
          </a:p>
          <a:p>
            <a:pPr indent="0" lvl="0" marL="914400" rtl="0" algn="l">
              <a:spcBef>
                <a:spcPts val="0"/>
              </a:spcBef>
              <a:spcAft>
                <a:spcPts val="0"/>
              </a:spcAft>
              <a:buNone/>
            </a:pPr>
            <a:r>
              <a:t/>
            </a:r>
            <a:endParaRPr sz="1900"/>
          </a:p>
          <a:p>
            <a:pPr indent="-322103" lvl="0" marL="914400" rtl="0" algn="l">
              <a:spcBef>
                <a:spcPts val="0"/>
              </a:spcBef>
              <a:spcAft>
                <a:spcPts val="0"/>
              </a:spcAft>
              <a:buSzPct val="100000"/>
              <a:buChar char="●"/>
            </a:pPr>
            <a:r>
              <a:rPr lang="en-GB" sz="1900"/>
              <a:t>Which machine learning model is most effective in predicting catheter placement status? </a:t>
            </a:r>
            <a:endParaRPr sz="1900"/>
          </a:p>
          <a:p>
            <a:pPr indent="0" lvl="0" marL="0" rtl="0" algn="l">
              <a:spcBef>
                <a:spcPts val="1200"/>
              </a:spcBef>
              <a:spcAft>
                <a:spcPts val="0"/>
              </a:spcAft>
              <a:buNone/>
            </a:pPr>
            <a:r>
              <a:t/>
            </a:r>
            <a:endParaRPr sz="1550"/>
          </a:p>
          <a:p>
            <a:pPr indent="0" lvl="0" marL="0" rtl="0" algn="l">
              <a:spcBef>
                <a:spcPts val="1200"/>
              </a:spcBef>
              <a:spcAft>
                <a:spcPts val="1200"/>
              </a:spcAft>
              <a:buNone/>
            </a:pPr>
            <a:r>
              <a:t/>
            </a:r>
            <a:endParaRPr sz="1550"/>
          </a:p>
        </p:txBody>
      </p:sp>
      <p:sp>
        <p:nvSpPr>
          <p:cNvPr id="204" name="Google Shape;204;p29"/>
          <p:cNvSpPr txBox="1"/>
          <p:nvPr/>
        </p:nvSpPr>
        <p:spPr>
          <a:xfrm>
            <a:off x="712475" y="258525"/>
            <a:ext cx="53883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dk2"/>
                </a:solidFill>
                <a:highlight>
                  <a:schemeClr val="dk1"/>
                </a:highlight>
                <a:latin typeface="Oswald"/>
                <a:ea typeface="Oswald"/>
                <a:cs typeface="Oswald"/>
                <a:sym typeface="Oswald"/>
              </a:rPr>
              <a:t>Research questions </a:t>
            </a:r>
            <a:endParaRPr sz="2700">
              <a:solidFill>
                <a:schemeClr val="dk2"/>
              </a:solidFill>
              <a:highlight>
                <a:schemeClr val="dk1"/>
              </a:highlight>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Data Preprocessing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215000" y="1128875"/>
            <a:ext cx="3196525" cy="3258449"/>
          </a:xfrm>
          <a:prstGeom prst="rect">
            <a:avLst/>
          </a:prstGeom>
          <a:noFill/>
          <a:ln>
            <a:noFill/>
          </a:ln>
        </p:spPr>
      </p:pic>
      <p:pic>
        <p:nvPicPr>
          <p:cNvPr id="215" name="Google Shape;215;p31"/>
          <p:cNvPicPr preferRelativeResize="0"/>
          <p:nvPr/>
        </p:nvPicPr>
        <p:blipFill>
          <a:blip r:embed="rId4">
            <a:alphaModFix/>
          </a:blip>
          <a:stretch>
            <a:fillRect/>
          </a:stretch>
        </p:blipFill>
        <p:spPr>
          <a:xfrm>
            <a:off x="3576875" y="2151950"/>
            <a:ext cx="5567124" cy="2235375"/>
          </a:xfrm>
          <a:prstGeom prst="rect">
            <a:avLst/>
          </a:prstGeom>
          <a:noFill/>
          <a:ln>
            <a:noFill/>
          </a:ln>
        </p:spPr>
      </p:pic>
      <p:pic>
        <p:nvPicPr>
          <p:cNvPr id="216" name="Google Shape;216;p31"/>
          <p:cNvPicPr preferRelativeResize="0"/>
          <p:nvPr/>
        </p:nvPicPr>
        <p:blipFill>
          <a:blip r:embed="rId5">
            <a:alphaModFix/>
          </a:blip>
          <a:stretch>
            <a:fillRect/>
          </a:stretch>
        </p:blipFill>
        <p:spPr>
          <a:xfrm>
            <a:off x="3576875" y="0"/>
            <a:ext cx="5388175" cy="207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Exploratory Data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218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are the overall distributions of catheter placement statuses across </a:t>
            </a:r>
            <a:r>
              <a:rPr lang="en-GB"/>
              <a:t>different</a:t>
            </a:r>
            <a:r>
              <a:rPr lang="en-GB"/>
              <a:t> catheter types?</a:t>
            </a:r>
            <a:endParaRPr/>
          </a:p>
        </p:txBody>
      </p:sp>
      <p:pic>
        <p:nvPicPr>
          <p:cNvPr id="227" name="Google Shape;227;p33"/>
          <p:cNvPicPr preferRelativeResize="0"/>
          <p:nvPr/>
        </p:nvPicPr>
        <p:blipFill>
          <a:blip r:embed="rId3">
            <a:alphaModFix/>
          </a:blip>
          <a:stretch>
            <a:fillRect/>
          </a:stretch>
        </p:blipFill>
        <p:spPr>
          <a:xfrm>
            <a:off x="75625" y="1475038"/>
            <a:ext cx="4419775" cy="3517050"/>
          </a:xfrm>
          <a:prstGeom prst="rect">
            <a:avLst/>
          </a:prstGeom>
          <a:noFill/>
          <a:ln>
            <a:noFill/>
          </a:ln>
        </p:spPr>
      </p:pic>
      <p:pic>
        <p:nvPicPr>
          <p:cNvPr id="228" name="Google Shape;228;p33"/>
          <p:cNvPicPr preferRelativeResize="0"/>
          <p:nvPr/>
        </p:nvPicPr>
        <p:blipFill>
          <a:blip r:embed="rId4">
            <a:alphaModFix/>
          </a:blip>
          <a:stretch>
            <a:fillRect/>
          </a:stretch>
        </p:blipFill>
        <p:spPr>
          <a:xfrm>
            <a:off x="4572000" y="1618950"/>
            <a:ext cx="4488700" cy="3229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